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364" r:id="rId3"/>
    <p:sldId id="1975" r:id="rId4"/>
    <p:sldId id="1958" r:id="rId5"/>
    <p:sldId id="1957" r:id="rId6"/>
    <p:sldId id="1981" r:id="rId7"/>
    <p:sldId id="1969" r:id="rId8"/>
    <p:sldId id="1960" r:id="rId9"/>
    <p:sldId id="1972" r:id="rId10"/>
    <p:sldId id="2004" r:id="rId11"/>
    <p:sldId id="1971" r:id="rId12"/>
    <p:sldId id="1966" r:id="rId13"/>
    <p:sldId id="1979" r:id="rId14"/>
    <p:sldId id="1978" r:id="rId15"/>
    <p:sldId id="1976" r:id="rId16"/>
    <p:sldId id="1994" r:id="rId17"/>
    <p:sldId id="2001" r:id="rId18"/>
    <p:sldId id="2002" r:id="rId19"/>
    <p:sldId id="1997" r:id="rId20"/>
    <p:sldId id="1996" r:id="rId21"/>
    <p:sldId id="1998" r:id="rId22"/>
    <p:sldId id="1999" r:id="rId23"/>
    <p:sldId id="2003" r:id="rId24"/>
    <p:sldId id="1986" r:id="rId25"/>
    <p:sldId id="1987" r:id="rId26"/>
    <p:sldId id="1992" r:id="rId27"/>
    <p:sldId id="2000" r:id="rId28"/>
    <p:sldId id="2005" r:id="rId29"/>
    <p:sldId id="2006" r:id="rId30"/>
    <p:sldId id="1977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81FA94-D5F8-DF87-C7FA-F7A5A1443BBA}" name="Sarah De Laere" initials="SD" userId="S::sarah.delaere@fedasil.be::67d3e6de-258c-4e38-8dfe-ef3fcaaae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9804" autoAdjust="0"/>
  </p:normalViewPr>
  <p:slideViewPr>
    <p:cSldViewPr snapToGrid="0">
      <p:cViewPr varScale="1">
        <p:scale>
          <a:sx n="74" d="100"/>
          <a:sy n="74" d="100"/>
        </p:scale>
        <p:origin x="11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e Laere" userId="67d3e6de-258c-4e38-8dfe-ef3fcaaae7fb" providerId="ADAL" clId="{B3D6570A-D6B9-4C07-BFBC-C4BCB195E42D}"/>
    <pc:docChg chg="undo custSel addSld delSld modSld sldOrd">
      <pc:chgData name="Sarah De Laere" userId="67d3e6de-258c-4e38-8dfe-ef3fcaaae7fb" providerId="ADAL" clId="{B3D6570A-D6B9-4C07-BFBC-C4BCB195E42D}" dt="2026-03-24T11:02:08.476" v="4963" actId="12"/>
      <pc:docMkLst>
        <pc:docMk/>
      </pc:docMkLst>
      <pc:sldChg chg="modSp mod">
        <pc:chgData name="Sarah De Laere" userId="67d3e6de-258c-4e38-8dfe-ef3fcaaae7fb" providerId="ADAL" clId="{B3D6570A-D6B9-4C07-BFBC-C4BCB195E42D}" dt="2026-03-10T12:54:39.768" v="89" actId="1076"/>
        <pc:sldMkLst>
          <pc:docMk/>
          <pc:sldMk cId="3982703937" sldId="287"/>
        </pc:sldMkLst>
        <pc:spChg chg="mod">
          <ac:chgData name="Sarah De Laere" userId="67d3e6de-258c-4e38-8dfe-ef3fcaaae7fb" providerId="ADAL" clId="{B3D6570A-D6B9-4C07-BFBC-C4BCB195E42D}" dt="2026-03-10T12:54:39.768" v="89" actId="1076"/>
          <ac:spMkLst>
            <pc:docMk/>
            <pc:sldMk cId="3982703937" sldId="287"/>
            <ac:spMk id="2" creationId="{00000000-0000-0000-0000-000000000000}"/>
          </ac:spMkLst>
        </pc:spChg>
      </pc:sldChg>
      <pc:sldChg chg="modSp mod modNotesTx">
        <pc:chgData name="Sarah De Laere" userId="67d3e6de-258c-4e38-8dfe-ef3fcaaae7fb" providerId="ADAL" clId="{B3D6570A-D6B9-4C07-BFBC-C4BCB195E42D}" dt="2026-03-11T14:36:38.855" v="3796" actId="20577"/>
        <pc:sldMkLst>
          <pc:docMk/>
          <pc:sldMk cId="699330582" sldId="364"/>
        </pc:sldMkLst>
        <pc:spChg chg="mod">
          <ac:chgData name="Sarah De Laere" userId="67d3e6de-258c-4e38-8dfe-ef3fcaaae7fb" providerId="ADAL" clId="{B3D6570A-D6B9-4C07-BFBC-C4BCB195E42D}" dt="2026-03-11T14:36:38.855" v="3796" actId="20577"/>
          <ac:spMkLst>
            <pc:docMk/>
            <pc:sldMk cId="699330582" sldId="364"/>
            <ac:spMk id="3" creationId="{C47A4875-931E-7DE9-A868-C7F9D26479A7}"/>
          </ac:spMkLst>
        </pc:spChg>
      </pc:sldChg>
      <pc:sldChg chg="modSp mod">
        <pc:chgData name="Sarah De Laere" userId="67d3e6de-258c-4e38-8dfe-ef3fcaaae7fb" providerId="ADAL" clId="{B3D6570A-D6B9-4C07-BFBC-C4BCB195E42D}" dt="2026-03-14T17:28:32.661" v="4935" actId="20577"/>
        <pc:sldMkLst>
          <pc:docMk/>
          <pc:sldMk cId="3842497766" sldId="1957"/>
        </pc:sldMkLst>
        <pc:spChg chg="mod">
          <ac:chgData name="Sarah De Laere" userId="67d3e6de-258c-4e38-8dfe-ef3fcaaae7fb" providerId="ADAL" clId="{B3D6570A-D6B9-4C07-BFBC-C4BCB195E42D}" dt="2026-03-14T17:28:32.661" v="4935" actId="20577"/>
          <ac:spMkLst>
            <pc:docMk/>
            <pc:sldMk cId="3842497766" sldId="1957"/>
            <ac:spMk id="3" creationId="{C47A4875-931E-7DE9-A868-C7F9D26479A7}"/>
          </ac:spMkLst>
        </pc:spChg>
      </pc:sldChg>
      <pc:sldChg chg="delSp modSp mod">
        <pc:chgData name="Sarah De Laere" userId="67d3e6de-258c-4e38-8dfe-ef3fcaaae7fb" providerId="ADAL" clId="{B3D6570A-D6B9-4C07-BFBC-C4BCB195E42D}" dt="2026-03-12T15:24:57.737" v="4696" actId="13926"/>
        <pc:sldMkLst>
          <pc:docMk/>
          <pc:sldMk cId="1919098803" sldId="1960"/>
        </pc:sldMkLst>
        <pc:spChg chg="mod">
          <ac:chgData name="Sarah De Laere" userId="67d3e6de-258c-4e38-8dfe-ef3fcaaae7fb" providerId="ADAL" clId="{B3D6570A-D6B9-4C07-BFBC-C4BCB195E42D}" dt="2026-03-12T15:24:57.737" v="4696" actId="13926"/>
          <ac:spMkLst>
            <pc:docMk/>
            <pc:sldMk cId="1919098803" sldId="1960"/>
            <ac:spMk id="3" creationId="{C47A4875-931E-7DE9-A868-C7F9D26479A7}"/>
          </ac:spMkLst>
        </pc:spChg>
      </pc:sldChg>
      <pc:sldChg chg="modSp mod">
        <pc:chgData name="Sarah De Laere" userId="67d3e6de-258c-4e38-8dfe-ef3fcaaae7fb" providerId="ADAL" clId="{B3D6570A-D6B9-4C07-BFBC-C4BCB195E42D}" dt="2026-03-10T13:32:45.586" v="341" actId="20577"/>
        <pc:sldMkLst>
          <pc:docMk/>
          <pc:sldMk cId="546792095" sldId="1966"/>
        </pc:sldMkLst>
        <pc:spChg chg="mod">
          <ac:chgData name="Sarah De Laere" userId="67d3e6de-258c-4e38-8dfe-ef3fcaaae7fb" providerId="ADAL" clId="{B3D6570A-D6B9-4C07-BFBC-C4BCB195E42D}" dt="2026-03-10T13:32:45.586" v="341" actId="20577"/>
          <ac:spMkLst>
            <pc:docMk/>
            <pc:sldMk cId="546792095" sldId="1966"/>
            <ac:spMk id="2" creationId="{DFB5BB12-DB2F-160D-A7B7-11F8C4E34D4B}"/>
          </ac:spMkLst>
        </pc:spChg>
      </pc:sldChg>
      <pc:sldChg chg="addSp delSp modSp mod">
        <pc:chgData name="Sarah De Laere" userId="67d3e6de-258c-4e38-8dfe-ef3fcaaae7fb" providerId="ADAL" clId="{B3D6570A-D6B9-4C07-BFBC-C4BCB195E42D}" dt="2026-03-14T17:23:07.200" v="4901" actId="20577"/>
        <pc:sldMkLst>
          <pc:docMk/>
          <pc:sldMk cId="567049333" sldId="1971"/>
        </pc:sldMkLst>
        <pc:spChg chg="mod">
          <ac:chgData name="Sarah De Laere" userId="67d3e6de-258c-4e38-8dfe-ef3fcaaae7fb" providerId="ADAL" clId="{B3D6570A-D6B9-4C07-BFBC-C4BCB195E42D}" dt="2026-03-14T17:23:07.200" v="4901" actId="20577"/>
          <ac:spMkLst>
            <pc:docMk/>
            <pc:sldMk cId="567049333" sldId="1971"/>
            <ac:spMk id="3" creationId="{C47A4875-931E-7DE9-A868-C7F9D26479A7}"/>
          </ac:spMkLst>
        </pc:spChg>
        <pc:picChg chg="mod">
          <ac:chgData name="Sarah De Laere" userId="67d3e6de-258c-4e38-8dfe-ef3fcaaae7fb" providerId="ADAL" clId="{B3D6570A-D6B9-4C07-BFBC-C4BCB195E42D}" dt="2026-03-10T13:48:32.980" v="636" actId="1076"/>
          <ac:picMkLst>
            <pc:docMk/>
            <pc:sldMk cId="567049333" sldId="1971"/>
            <ac:picMk id="5" creationId="{8CEE5924-0D6C-4D33-7509-5E37F6CDA8F8}"/>
          </ac:picMkLst>
        </pc:picChg>
        <pc:picChg chg="add mod">
          <ac:chgData name="Sarah De Laere" userId="67d3e6de-258c-4e38-8dfe-ef3fcaaae7fb" providerId="ADAL" clId="{B3D6570A-D6B9-4C07-BFBC-C4BCB195E42D}" dt="2026-03-10T13:49:23.075" v="777" actId="1076"/>
          <ac:picMkLst>
            <pc:docMk/>
            <pc:sldMk cId="567049333" sldId="1971"/>
            <ac:picMk id="7" creationId="{8AEAF0F9-54AC-79DF-7A02-03BA59BD0C5A}"/>
          </ac:picMkLst>
        </pc:picChg>
        <pc:picChg chg="mod">
          <ac:chgData name="Sarah De Laere" userId="67d3e6de-258c-4e38-8dfe-ef3fcaaae7fb" providerId="ADAL" clId="{B3D6570A-D6B9-4C07-BFBC-C4BCB195E42D}" dt="2026-03-10T13:49:25.678" v="779" actId="14100"/>
          <ac:picMkLst>
            <pc:docMk/>
            <pc:sldMk cId="567049333" sldId="1971"/>
            <ac:picMk id="8" creationId="{D52D0FEE-9253-D1E3-D152-36CB8C40E0F2}"/>
          </ac:picMkLst>
        </pc:picChg>
        <pc:picChg chg="mod">
          <ac:chgData name="Sarah De Laere" userId="67d3e6de-258c-4e38-8dfe-ef3fcaaae7fb" providerId="ADAL" clId="{B3D6570A-D6B9-4C07-BFBC-C4BCB195E42D}" dt="2026-03-10T13:49:08.566" v="773" actId="1076"/>
          <ac:picMkLst>
            <pc:docMk/>
            <pc:sldMk cId="567049333" sldId="1971"/>
            <ac:picMk id="9" creationId="{CDD3DA91-1EDD-F3BA-B83F-43BEC0170694}"/>
          </ac:picMkLst>
        </pc:picChg>
      </pc:sldChg>
      <pc:sldChg chg="addSp modSp mod ord">
        <pc:chgData name="Sarah De Laere" userId="67d3e6de-258c-4e38-8dfe-ef3fcaaae7fb" providerId="ADAL" clId="{B3D6570A-D6B9-4C07-BFBC-C4BCB195E42D}" dt="2026-03-24T08:09:50.736" v="4956" actId="1076"/>
        <pc:sldMkLst>
          <pc:docMk/>
          <pc:sldMk cId="3283216309" sldId="1972"/>
        </pc:sldMkLst>
        <pc:spChg chg="mod">
          <ac:chgData name="Sarah De Laere" userId="67d3e6de-258c-4e38-8dfe-ef3fcaaae7fb" providerId="ADAL" clId="{B3D6570A-D6B9-4C07-BFBC-C4BCB195E42D}" dt="2026-03-12T15:25:00.647" v="4697" actId="13926"/>
          <ac:spMkLst>
            <pc:docMk/>
            <pc:sldMk cId="3283216309" sldId="1972"/>
            <ac:spMk id="3" creationId="{C47A4875-931E-7DE9-A868-C7F9D26479A7}"/>
          </ac:spMkLst>
        </pc:spChg>
        <pc:spChg chg="mod">
          <ac:chgData name="Sarah De Laere" userId="67d3e6de-258c-4e38-8dfe-ef3fcaaae7fb" providerId="ADAL" clId="{B3D6570A-D6B9-4C07-BFBC-C4BCB195E42D}" dt="2026-03-11T14:39:13.446" v="3901" actId="14100"/>
          <ac:spMkLst>
            <pc:docMk/>
            <pc:sldMk cId="3283216309" sldId="1972"/>
            <ac:spMk id="5" creationId="{6582CEA9-E1F6-9936-80CD-E8A9FFB1B110}"/>
          </ac:spMkLst>
        </pc:spChg>
        <pc:spChg chg="add mod">
          <ac:chgData name="Sarah De Laere" userId="67d3e6de-258c-4e38-8dfe-ef3fcaaae7fb" providerId="ADAL" clId="{B3D6570A-D6B9-4C07-BFBC-C4BCB195E42D}" dt="2026-03-11T14:53:23.171" v="3999" actId="1076"/>
          <ac:spMkLst>
            <pc:docMk/>
            <pc:sldMk cId="3283216309" sldId="1972"/>
            <ac:spMk id="8" creationId="{812BE13D-14F3-40D1-2E46-6A20C590FDC9}"/>
          </ac:spMkLst>
        </pc:spChg>
        <pc:spChg chg="add mod">
          <ac:chgData name="Sarah De Laere" userId="67d3e6de-258c-4e38-8dfe-ef3fcaaae7fb" providerId="ADAL" clId="{B3D6570A-D6B9-4C07-BFBC-C4BCB195E42D}" dt="2026-03-11T14:53:31.331" v="4023" actId="20577"/>
          <ac:spMkLst>
            <pc:docMk/>
            <pc:sldMk cId="3283216309" sldId="1972"/>
            <ac:spMk id="9" creationId="{B1D933EA-01C0-5693-0CAE-9AA938FE2282}"/>
          </ac:spMkLst>
        </pc:spChg>
        <pc:spChg chg="add mod">
          <ac:chgData name="Sarah De Laere" userId="67d3e6de-258c-4e38-8dfe-ef3fcaaae7fb" providerId="ADAL" clId="{B3D6570A-D6B9-4C07-BFBC-C4BCB195E42D}" dt="2026-03-24T08:09:44.516" v="4955" actId="20577"/>
          <ac:spMkLst>
            <pc:docMk/>
            <pc:sldMk cId="3283216309" sldId="1972"/>
            <ac:spMk id="10" creationId="{33889152-15DE-E152-7B71-A0374A1B307D}"/>
          </ac:spMkLst>
        </pc:spChg>
        <pc:spChg chg="add mod">
          <ac:chgData name="Sarah De Laere" userId="67d3e6de-258c-4e38-8dfe-ef3fcaaae7fb" providerId="ADAL" clId="{B3D6570A-D6B9-4C07-BFBC-C4BCB195E42D}" dt="2026-03-11T14:54:12.722" v="4091" actId="1076"/>
          <ac:spMkLst>
            <pc:docMk/>
            <pc:sldMk cId="3283216309" sldId="1972"/>
            <ac:spMk id="11" creationId="{596CDAE8-3FAB-6CE1-8EC3-669A383ADAB7}"/>
          </ac:spMkLst>
        </pc:spChg>
        <pc:spChg chg="add mod">
          <ac:chgData name="Sarah De Laere" userId="67d3e6de-258c-4e38-8dfe-ef3fcaaae7fb" providerId="ADAL" clId="{B3D6570A-D6B9-4C07-BFBC-C4BCB195E42D}" dt="2026-03-11T14:56:25.870" v="4132" actId="20577"/>
          <ac:spMkLst>
            <pc:docMk/>
            <pc:sldMk cId="3283216309" sldId="1972"/>
            <ac:spMk id="12" creationId="{A7965578-2D23-9581-C6E3-7161D61FA447}"/>
          </ac:spMkLst>
        </pc:spChg>
        <pc:spChg chg="add mod">
          <ac:chgData name="Sarah De Laere" userId="67d3e6de-258c-4e38-8dfe-ef3fcaaae7fb" providerId="ADAL" clId="{B3D6570A-D6B9-4C07-BFBC-C4BCB195E42D}" dt="2026-03-11T14:56:40.652" v="4168" actId="14100"/>
          <ac:spMkLst>
            <pc:docMk/>
            <pc:sldMk cId="3283216309" sldId="1972"/>
            <ac:spMk id="13" creationId="{552BDDE7-0081-B022-B8C9-7A614B5C1250}"/>
          </ac:spMkLst>
        </pc:spChg>
        <pc:spChg chg="mod">
          <ac:chgData name="Sarah De Laere" userId="67d3e6de-258c-4e38-8dfe-ef3fcaaae7fb" providerId="ADAL" clId="{B3D6570A-D6B9-4C07-BFBC-C4BCB195E42D}" dt="2026-03-11T14:38:30.469" v="3857" actId="1076"/>
          <ac:spMkLst>
            <pc:docMk/>
            <pc:sldMk cId="3283216309" sldId="1972"/>
            <ac:spMk id="30" creationId="{16876163-CFBE-0753-0E77-FFB59ED1EB9C}"/>
          </ac:spMkLst>
        </pc:spChg>
        <pc:spChg chg="mod">
          <ac:chgData name="Sarah De Laere" userId="67d3e6de-258c-4e38-8dfe-ef3fcaaae7fb" providerId="ADAL" clId="{B3D6570A-D6B9-4C07-BFBC-C4BCB195E42D}" dt="2026-03-11T14:38:50.851" v="3894" actId="1076"/>
          <ac:spMkLst>
            <pc:docMk/>
            <pc:sldMk cId="3283216309" sldId="1972"/>
            <ac:spMk id="37" creationId="{3F9E1D75-64A5-16B3-390E-0289F244154E}"/>
          </ac:spMkLst>
        </pc:spChg>
        <pc:picChg chg="mod">
          <ac:chgData name="Sarah De Laere" userId="67d3e6de-258c-4e38-8dfe-ef3fcaaae7fb" providerId="ADAL" clId="{B3D6570A-D6B9-4C07-BFBC-C4BCB195E42D}" dt="2026-03-24T08:09:50.736" v="4956" actId="1076"/>
          <ac:picMkLst>
            <pc:docMk/>
            <pc:sldMk cId="3283216309" sldId="1972"/>
            <ac:picMk id="4" creationId="{8D6028D6-BEE2-A601-6CE4-8CB199849C6F}"/>
          </ac:picMkLst>
        </pc:picChg>
        <pc:picChg chg="add mod">
          <ac:chgData name="Sarah De Laere" userId="67d3e6de-258c-4e38-8dfe-ef3fcaaae7fb" providerId="ADAL" clId="{B3D6570A-D6B9-4C07-BFBC-C4BCB195E42D}" dt="2026-03-11T14:39:20.651" v="3903" actId="1076"/>
          <ac:picMkLst>
            <pc:docMk/>
            <pc:sldMk cId="3283216309" sldId="1972"/>
            <ac:picMk id="6" creationId="{D57B270F-1955-96A3-06A2-0A928A97D788}"/>
          </ac:picMkLst>
        </pc:picChg>
        <pc:picChg chg="mod">
          <ac:chgData name="Sarah De Laere" userId="67d3e6de-258c-4e38-8dfe-ef3fcaaae7fb" providerId="ADAL" clId="{B3D6570A-D6B9-4C07-BFBC-C4BCB195E42D}" dt="2026-03-11T14:38:44.475" v="3892" actId="1076"/>
          <ac:picMkLst>
            <pc:docMk/>
            <pc:sldMk cId="3283216309" sldId="1972"/>
            <ac:picMk id="36" creationId="{100EA901-07EE-6339-4812-EA7A54C02D84}"/>
          </ac:picMkLst>
        </pc:picChg>
        <pc:picChg chg="mod">
          <ac:chgData name="Sarah De Laere" userId="67d3e6de-258c-4e38-8dfe-ef3fcaaae7fb" providerId="ADAL" clId="{B3D6570A-D6B9-4C07-BFBC-C4BCB195E42D}" dt="2026-03-11T14:56:48.683" v="4169" actId="1076"/>
          <ac:picMkLst>
            <pc:docMk/>
            <pc:sldMk cId="3283216309" sldId="1972"/>
            <ac:picMk id="46" creationId="{394503FA-2F34-E2C3-960B-7BAEC3C55A45}"/>
          </ac:picMkLst>
        </pc:picChg>
        <pc:picChg chg="mod">
          <ac:chgData name="Sarah De Laere" userId="67d3e6de-258c-4e38-8dfe-ef3fcaaae7fb" providerId="ADAL" clId="{B3D6570A-D6B9-4C07-BFBC-C4BCB195E42D}" dt="2026-03-11T14:56:49.907" v="4170" actId="1076"/>
          <ac:picMkLst>
            <pc:docMk/>
            <pc:sldMk cId="3283216309" sldId="1972"/>
            <ac:picMk id="47" creationId="{81FAE918-114F-433F-8F03-52A4F94D3835}"/>
          </ac:picMkLst>
        </pc:picChg>
      </pc:sldChg>
      <pc:sldChg chg="modSp mod">
        <pc:chgData name="Sarah De Laere" userId="67d3e6de-258c-4e38-8dfe-ef3fcaaae7fb" providerId="ADAL" clId="{B3D6570A-D6B9-4C07-BFBC-C4BCB195E42D}" dt="2026-03-10T14:45:58.083" v="994" actId="13926"/>
        <pc:sldMkLst>
          <pc:docMk/>
          <pc:sldMk cId="925189575" sldId="1978"/>
        </pc:sldMkLst>
        <pc:spChg chg="mod">
          <ac:chgData name="Sarah De Laere" userId="67d3e6de-258c-4e38-8dfe-ef3fcaaae7fb" providerId="ADAL" clId="{B3D6570A-D6B9-4C07-BFBC-C4BCB195E42D}" dt="2026-03-10T14:45:58.083" v="994" actId="13926"/>
          <ac:spMkLst>
            <pc:docMk/>
            <pc:sldMk cId="925189575" sldId="1978"/>
            <ac:spMk id="3" creationId="{C47A4875-931E-7DE9-A868-C7F9D26479A7}"/>
          </ac:spMkLst>
        </pc:spChg>
      </pc:sldChg>
      <pc:sldChg chg="modSp mod ord">
        <pc:chgData name="Sarah De Laere" userId="67d3e6de-258c-4e38-8dfe-ef3fcaaae7fb" providerId="ADAL" clId="{B3D6570A-D6B9-4C07-BFBC-C4BCB195E42D}" dt="2026-03-11T15:06:17.905" v="4201" actId="20577"/>
        <pc:sldMkLst>
          <pc:docMk/>
          <pc:sldMk cId="3597493285" sldId="1979"/>
        </pc:sldMkLst>
        <pc:spChg chg="mod">
          <ac:chgData name="Sarah De Laere" userId="67d3e6de-258c-4e38-8dfe-ef3fcaaae7fb" providerId="ADAL" clId="{B3D6570A-D6B9-4C07-BFBC-C4BCB195E42D}" dt="2026-03-11T15:06:17.905" v="4201" actId="20577"/>
          <ac:spMkLst>
            <pc:docMk/>
            <pc:sldMk cId="3597493285" sldId="1979"/>
            <ac:spMk id="3" creationId="{C47A4875-931E-7DE9-A868-C7F9D26479A7}"/>
          </ac:spMkLst>
        </pc:spChg>
      </pc:sldChg>
      <pc:sldChg chg="addSp delSp modSp mod">
        <pc:chgData name="Sarah De Laere" userId="67d3e6de-258c-4e38-8dfe-ef3fcaaae7fb" providerId="ADAL" clId="{B3D6570A-D6B9-4C07-BFBC-C4BCB195E42D}" dt="2026-03-12T15:24:52.131" v="4695" actId="13926"/>
        <pc:sldMkLst>
          <pc:docMk/>
          <pc:sldMk cId="2930920806" sldId="1981"/>
        </pc:sldMkLst>
        <pc:spChg chg="add mod">
          <ac:chgData name="Sarah De Laere" userId="67d3e6de-258c-4e38-8dfe-ef3fcaaae7fb" providerId="ADAL" clId="{B3D6570A-D6B9-4C07-BFBC-C4BCB195E42D}" dt="2026-03-12T15:24:52.131" v="4695" actId="13926"/>
          <ac:spMkLst>
            <pc:docMk/>
            <pc:sldMk cId="2930920806" sldId="1981"/>
            <ac:spMk id="7" creationId="{992AAA6D-F6E4-6461-3AD5-54DB2817FF86}"/>
          </ac:spMkLst>
        </pc:spChg>
        <pc:spChg chg="mod">
          <ac:chgData name="Sarah De Laere" userId="67d3e6de-258c-4e38-8dfe-ef3fcaaae7fb" providerId="ADAL" clId="{B3D6570A-D6B9-4C07-BFBC-C4BCB195E42D}" dt="2026-03-10T13:29:20.362" v="241" actId="1076"/>
          <ac:spMkLst>
            <pc:docMk/>
            <pc:sldMk cId="2930920806" sldId="1981"/>
            <ac:spMk id="8" creationId="{5E05D8F4-733A-843A-4503-E89B8B4DEB4A}"/>
          </ac:spMkLst>
        </pc:spChg>
        <pc:spChg chg="mod">
          <ac:chgData name="Sarah De Laere" userId="67d3e6de-258c-4e38-8dfe-ef3fcaaae7fb" providerId="ADAL" clId="{B3D6570A-D6B9-4C07-BFBC-C4BCB195E42D}" dt="2026-03-10T13:29:22.765" v="242" actId="1076"/>
          <ac:spMkLst>
            <pc:docMk/>
            <pc:sldMk cId="2930920806" sldId="1981"/>
            <ac:spMk id="10" creationId="{E63E767D-148A-CA3F-AE0F-AAE50E586799}"/>
          </ac:spMkLst>
        </pc:spChg>
        <pc:spChg chg="mod">
          <ac:chgData name="Sarah De Laere" userId="67d3e6de-258c-4e38-8dfe-ef3fcaaae7fb" providerId="ADAL" clId="{B3D6570A-D6B9-4C07-BFBC-C4BCB195E42D}" dt="2026-03-10T13:30:00.547" v="254" actId="20577"/>
          <ac:spMkLst>
            <pc:docMk/>
            <pc:sldMk cId="2930920806" sldId="1981"/>
            <ac:spMk id="11" creationId="{F7FF487C-8B3F-91E8-74A3-B194F74316CB}"/>
          </ac:spMkLst>
        </pc:spChg>
        <pc:spChg chg="mod">
          <ac:chgData name="Sarah De Laere" userId="67d3e6de-258c-4e38-8dfe-ef3fcaaae7fb" providerId="ADAL" clId="{B3D6570A-D6B9-4C07-BFBC-C4BCB195E42D}" dt="2026-03-10T13:29:26.958" v="244" actId="1076"/>
          <ac:spMkLst>
            <pc:docMk/>
            <pc:sldMk cId="2930920806" sldId="1981"/>
            <ac:spMk id="13" creationId="{FEEAD756-164F-94E9-13C4-CCB1BF0AEBEE}"/>
          </ac:spMkLst>
        </pc:spChg>
      </pc:sldChg>
      <pc:sldChg chg="modSp mod modNotesTx">
        <pc:chgData name="Sarah De Laere" userId="67d3e6de-258c-4e38-8dfe-ef3fcaaae7fb" providerId="ADAL" clId="{B3D6570A-D6B9-4C07-BFBC-C4BCB195E42D}" dt="2026-03-12T15:26:36.728" v="4779" actId="20577"/>
        <pc:sldMkLst>
          <pc:docMk/>
          <pc:sldMk cId="50743566" sldId="1986"/>
        </pc:sldMkLst>
        <pc:spChg chg="mod">
          <ac:chgData name="Sarah De Laere" userId="67d3e6de-258c-4e38-8dfe-ef3fcaaae7fb" providerId="ADAL" clId="{B3D6570A-D6B9-4C07-BFBC-C4BCB195E42D}" dt="2026-03-10T15:57:18.932" v="1771" actId="113"/>
          <ac:spMkLst>
            <pc:docMk/>
            <pc:sldMk cId="50743566" sldId="1986"/>
            <ac:spMk id="3" creationId="{C47A4875-931E-7DE9-A868-C7F9D26479A7}"/>
          </ac:spMkLst>
        </pc:spChg>
      </pc:sldChg>
      <pc:sldChg chg="addSp delSp modSp mod modNotesTx">
        <pc:chgData name="Sarah De Laere" userId="67d3e6de-258c-4e38-8dfe-ef3fcaaae7fb" providerId="ADAL" clId="{B3D6570A-D6B9-4C07-BFBC-C4BCB195E42D}" dt="2026-03-12T15:26:41.493" v="4780" actId="20577"/>
        <pc:sldMkLst>
          <pc:docMk/>
          <pc:sldMk cId="3200071788" sldId="1987"/>
        </pc:sldMkLst>
        <pc:spChg chg="mod">
          <ac:chgData name="Sarah De Laere" userId="67d3e6de-258c-4e38-8dfe-ef3fcaaae7fb" providerId="ADAL" clId="{B3D6570A-D6B9-4C07-BFBC-C4BCB195E42D}" dt="2026-03-11T15:57:17.633" v="4361" actId="1076"/>
          <ac:spMkLst>
            <pc:docMk/>
            <pc:sldMk cId="3200071788" sldId="1987"/>
            <ac:spMk id="4" creationId="{757F9BD6-6CE6-F0FA-CB87-7B1F7419066E}"/>
          </ac:spMkLst>
        </pc:spChg>
        <pc:picChg chg="mod">
          <ac:chgData name="Sarah De Laere" userId="67d3e6de-258c-4e38-8dfe-ef3fcaaae7fb" providerId="ADAL" clId="{B3D6570A-D6B9-4C07-BFBC-C4BCB195E42D}" dt="2026-03-10T15:57:43.175" v="1843" actId="1076"/>
          <ac:picMkLst>
            <pc:docMk/>
            <pc:sldMk cId="3200071788" sldId="1987"/>
            <ac:picMk id="6" creationId="{8CE7AE41-D75C-C0EA-4D2E-1FD4779C3FB7}"/>
          </ac:picMkLst>
        </pc:picChg>
      </pc:sldChg>
      <pc:sldChg chg="addSp delSp modSp mod">
        <pc:chgData name="Sarah De Laere" userId="67d3e6de-258c-4e38-8dfe-ef3fcaaae7fb" providerId="ADAL" clId="{B3D6570A-D6B9-4C07-BFBC-C4BCB195E42D}" dt="2026-03-11T15:57:07.675" v="4358" actId="27636"/>
        <pc:sldMkLst>
          <pc:docMk/>
          <pc:sldMk cId="3331244396" sldId="1992"/>
        </pc:sldMkLst>
        <pc:spChg chg="mod">
          <ac:chgData name="Sarah De Laere" userId="67d3e6de-258c-4e38-8dfe-ef3fcaaae7fb" providerId="ADAL" clId="{B3D6570A-D6B9-4C07-BFBC-C4BCB195E42D}" dt="2026-03-11T15:57:07.675" v="4358" actId="27636"/>
          <ac:spMkLst>
            <pc:docMk/>
            <pc:sldMk cId="3331244396" sldId="1992"/>
            <ac:spMk id="3" creationId="{6039AFD2-6C0D-8A10-A597-16C7AB7F9D1B}"/>
          </ac:spMkLst>
        </pc:spChg>
      </pc:sldChg>
      <pc:sldChg chg="modSp mod">
        <pc:chgData name="Sarah De Laere" userId="67d3e6de-258c-4e38-8dfe-ef3fcaaae7fb" providerId="ADAL" clId="{B3D6570A-D6B9-4C07-BFBC-C4BCB195E42D}" dt="2026-03-11T15:12:07.203" v="4353" actId="20577"/>
        <pc:sldMkLst>
          <pc:docMk/>
          <pc:sldMk cId="3322932667" sldId="1994"/>
        </pc:sldMkLst>
        <pc:spChg chg="mod">
          <ac:chgData name="Sarah De Laere" userId="67d3e6de-258c-4e38-8dfe-ef3fcaaae7fb" providerId="ADAL" clId="{B3D6570A-D6B9-4C07-BFBC-C4BCB195E42D}" dt="2026-03-11T15:12:07.203" v="4353" actId="20577"/>
          <ac:spMkLst>
            <pc:docMk/>
            <pc:sldMk cId="3322932667" sldId="1994"/>
            <ac:spMk id="3" creationId="{B726E01E-FF09-53CA-9A1D-24587B87ECB8}"/>
          </ac:spMkLst>
        </pc:spChg>
        <pc:picChg chg="mod">
          <ac:chgData name="Sarah De Laere" userId="67d3e6de-258c-4e38-8dfe-ef3fcaaae7fb" providerId="ADAL" clId="{B3D6570A-D6B9-4C07-BFBC-C4BCB195E42D}" dt="2026-03-11T15:11:42.730" v="4304" actId="1076"/>
          <ac:picMkLst>
            <pc:docMk/>
            <pc:sldMk cId="3322932667" sldId="1994"/>
            <ac:picMk id="4" creationId="{821B9B3C-E0A5-2E4F-9107-2D5B8FF71481}"/>
          </ac:picMkLst>
        </pc:picChg>
      </pc:sldChg>
      <pc:sldChg chg="addSp delSp modSp mod">
        <pc:chgData name="Sarah De Laere" userId="67d3e6de-258c-4e38-8dfe-ef3fcaaae7fb" providerId="ADAL" clId="{B3D6570A-D6B9-4C07-BFBC-C4BCB195E42D}" dt="2026-03-14T17:23:55.382" v="4902" actId="21"/>
        <pc:sldMkLst>
          <pc:docMk/>
          <pc:sldMk cId="3146146907" sldId="1999"/>
        </pc:sldMkLst>
        <pc:spChg chg="mod">
          <ac:chgData name="Sarah De Laere" userId="67d3e6de-258c-4e38-8dfe-ef3fcaaae7fb" providerId="ADAL" clId="{B3D6570A-D6B9-4C07-BFBC-C4BCB195E42D}" dt="2026-03-12T15:26:30.095" v="4778" actId="20577"/>
          <ac:spMkLst>
            <pc:docMk/>
            <pc:sldMk cId="3146146907" sldId="1999"/>
            <ac:spMk id="3" creationId="{02D4CC8F-F17C-20EC-1322-46B5BB1E6575}"/>
          </ac:spMkLst>
        </pc:spChg>
      </pc:sldChg>
      <pc:sldChg chg="addSp delSp modSp mod">
        <pc:chgData name="Sarah De Laere" userId="67d3e6de-258c-4e38-8dfe-ef3fcaaae7fb" providerId="ADAL" clId="{B3D6570A-D6B9-4C07-BFBC-C4BCB195E42D}" dt="2026-03-24T11:02:08.476" v="4963" actId="12"/>
        <pc:sldMkLst>
          <pc:docMk/>
          <pc:sldMk cId="886213060" sldId="2000"/>
        </pc:sldMkLst>
        <pc:spChg chg="mod">
          <ac:chgData name="Sarah De Laere" userId="67d3e6de-258c-4e38-8dfe-ef3fcaaae7fb" providerId="ADAL" clId="{B3D6570A-D6B9-4C07-BFBC-C4BCB195E42D}" dt="2026-03-24T11:02:08.476" v="4963" actId="12"/>
          <ac:spMkLst>
            <pc:docMk/>
            <pc:sldMk cId="886213060" sldId="2000"/>
            <ac:spMk id="3" creationId="{6039AFD2-6C0D-8A10-A597-16C7AB7F9D1B}"/>
          </ac:spMkLst>
        </pc:spChg>
        <pc:spChg chg="add del mod">
          <ac:chgData name="Sarah De Laere" userId="67d3e6de-258c-4e38-8dfe-ef3fcaaae7fb" providerId="ADAL" clId="{B3D6570A-D6B9-4C07-BFBC-C4BCB195E42D}" dt="2026-03-17T08:47:10.793" v="4939" actId="1076"/>
          <ac:spMkLst>
            <pc:docMk/>
            <pc:sldMk cId="886213060" sldId="2000"/>
            <ac:spMk id="6" creationId="{303A6B32-538F-3437-151D-9756E470317D}"/>
          </ac:spMkLst>
        </pc:spChg>
      </pc:sldChg>
      <pc:sldChg chg="modSp add mod ord">
        <pc:chgData name="Sarah De Laere" userId="67d3e6de-258c-4e38-8dfe-ef3fcaaae7fb" providerId="ADAL" clId="{B3D6570A-D6B9-4C07-BFBC-C4BCB195E42D}" dt="2026-03-10T14:27:35.315" v="982"/>
        <pc:sldMkLst>
          <pc:docMk/>
          <pc:sldMk cId="3984507049" sldId="2003"/>
        </pc:sldMkLst>
        <pc:spChg chg="mod">
          <ac:chgData name="Sarah De Laere" userId="67d3e6de-258c-4e38-8dfe-ef3fcaaae7fb" providerId="ADAL" clId="{B3D6570A-D6B9-4C07-BFBC-C4BCB195E42D}" dt="2026-03-10T13:45:08.936" v="533" actId="20577"/>
          <ac:spMkLst>
            <pc:docMk/>
            <pc:sldMk cId="3984507049" sldId="2003"/>
            <ac:spMk id="2" creationId="{CB1DA221-0BFA-37F8-DCEC-53040CBB6B0C}"/>
          </ac:spMkLst>
        </pc:spChg>
      </pc:sldChg>
      <pc:sldChg chg="addSp delSp modSp new mod ord">
        <pc:chgData name="Sarah De Laere" userId="67d3e6de-258c-4e38-8dfe-ef3fcaaae7fb" providerId="ADAL" clId="{B3D6570A-D6B9-4C07-BFBC-C4BCB195E42D}" dt="2026-03-14T17:18:59.844" v="4877"/>
        <pc:sldMkLst>
          <pc:docMk/>
          <pc:sldMk cId="64058511" sldId="2004"/>
        </pc:sldMkLst>
        <pc:picChg chg="add">
          <ac:chgData name="Sarah De Laere" userId="67d3e6de-258c-4e38-8dfe-ef3fcaaae7fb" providerId="ADAL" clId="{B3D6570A-D6B9-4C07-BFBC-C4BCB195E42D}" dt="2026-03-14T17:18:59.844" v="4877"/>
          <ac:picMkLst>
            <pc:docMk/>
            <pc:sldMk cId="64058511" sldId="2004"/>
            <ac:picMk id="3" creationId="{5582B58C-D798-0308-B397-95E50F5A192F}"/>
          </ac:picMkLst>
        </pc:picChg>
      </pc:sldChg>
      <pc:sldChg chg="modSp new mod ord">
        <pc:chgData name="Sarah De Laere" userId="67d3e6de-258c-4e38-8dfe-ef3fcaaae7fb" providerId="ADAL" clId="{B3D6570A-D6B9-4C07-BFBC-C4BCB195E42D}" dt="2026-03-11T16:02:17.009" v="4510"/>
        <pc:sldMkLst>
          <pc:docMk/>
          <pc:sldMk cId="2779052684" sldId="2005"/>
        </pc:sldMkLst>
        <pc:spChg chg="mod">
          <ac:chgData name="Sarah De Laere" userId="67d3e6de-258c-4e38-8dfe-ef3fcaaae7fb" providerId="ADAL" clId="{B3D6570A-D6B9-4C07-BFBC-C4BCB195E42D}" dt="2026-03-11T16:01:59.483" v="4504" actId="27636"/>
          <ac:spMkLst>
            <pc:docMk/>
            <pc:sldMk cId="2779052684" sldId="2005"/>
            <ac:spMk id="2" creationId="{D20AE379-3F58-D3B7-B653-8E593CE8B4CF}"/>
          </ac:spMkLst>
        </pc:spChg>
        <pc:spChg chg="mod">
          <ac:chgData name="Sarah De Laere" userId="67d3e6de-258c-4e38-8dfe-ef3fcaaae7fb" providerId="ADAL" clId="{B3D6570A-D6B9-4C07-BFBC-C4BCB195E42D}" dt="2026-03-11T16:02:17.009" v="4510"/>
          <ac:spMkLst>
            <pc:docMk/>
            <pc:sldMk cId="2779052684" sldId="2005"/>
            <ac:spMk id="3" creationId="{3481541A-4E82-7214-5F51-8A279010FF95}"/>
          </ac:spMkLst>
        </pc:spChg>
      </pc:sldChg>
      <pc:sldChg chg="modSp new mod ord modNotesTx">
        <pc:chgData name="Sarah De Laere" userId="67d3e6de-258c-4e38-8dfe-ef3fcaaae7fb" providerId="ADAL" clId="{B3D6570A-D6B9-4C07-BFBC-C4BCB195E42D}" dt="2026-03-23T12:55:30.370" v="4953" actId="20577"/>
        <pc:sldMkLst>
          <pc:docMk/>
          <pc:sldMk cId="363254131" sldId="2006"/>
        </pc:sldMkLst>
        <pc:spChg chg="mod">
          <ac:chgData name="Sarah De Laere" userId="67d3e6de-258c-4e38-8dfe-ef3fcaaae7fb" providerId="ADAL" clId="{B3D6570A-D6B9-4C07-BFBC-C4BCB195E42D}" dt="2026-03-14T18:26:08.371" v="4938" actId="14100"/>
          <ac:spMkLst>
            <pc:docMk/>
            <pc:sldMk cId="363254131" sldId="2006"/>
            <ac:spMk id="2" creationId="{A72B8744-6F93-C69C-A75F-5A5F4FE503D6}"/>
          </ac:spMkLst>
        </pc:spChg>
        <pc:spChg chg="mod">
          <ac:chgData name="Sarah De Laere" userId="67d3e6de-258c-4e38-8dfe-ef3fcaaae7fb" providerId="ADAL" clId="{B3D6570A-D6B9-4C07-BFBC-C4BCB195E42D}" dt="2026-03-23T12:55:30.370" v="4953" actId="20577"/>
          <ac:spMkLst>
            <pc:docMk/>
            <pc:sldMk cId="363254131" sldId="2006"/>
            <ac:spMk id="3" creationId="{163FA570-52F5-F645-C6AA-CA1211F478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10281-7E8F-42EB-901B-61F12BF7B023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0FD9B-908B-430A-A5DE-3C40F3307E9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83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749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502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83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033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996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8506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598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222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092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EDDBA-F8FB-4D35-4C00-3E4A0B1D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E00533D-241A-7949-C562-724443763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252649-FFA0-24BC-95AA-FCB22D23C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1A85C8-C772-7381-3A36-DBCF8D8D2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137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994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3054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875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838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902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665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724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826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057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68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258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67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261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ECDC4-FA57-83C3-111D-E60C86676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B3232F-4D9A-E3A4-FBA7-D513A5332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32ED32-7476-5B73-9E76-0DB793EA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F3E5C-1663-A0F8-1CE2-449201CA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6A6A1-15F1-28D3-03F8-2990AC71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866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16EB4-0BB2-15D4-0426-56042E79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BB6FEF-0159-BA34-145A-FE37FCB2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325BFB-F510-6F79-9024-0732B337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E06C0-5288-6B3E-9DE3-CFF7DCE2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09F4D-019E-1305-A8F5-8F5F4236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74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8BB32A-4820-969B-2EBB-70BA3ACD3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768A6B-F145-76BE-ED88-19904D022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F1A72-F911-A179-8EDE-E38941A8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2B245-DCCD-4773-CE0F-642F5EF0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A88B8-FF71-C9D7-003F-1575EE3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6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bg>
      <p:bgPr>
        <a:solidFill>
          <a:srgbClr val="CF192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66753" cy="5844995"/>
          </a:xfrm>
          <a:custGeom>
            <a:avLst/>
            <a:gdLst>
              <a:gd name="connsiteX0" fmla="*/ 219525 w 285508"/>
              <a:gd name="connsiteY0" fmla="*/ 0 h 149667"/>
              <a:gd name="connsiteX1" fmla="*/ 13220 w 285508"/>
              <a:gd name="connsiteY1" fmla="*/ 0 h 149667"/>
              <a:gd name="connsiteX2" fmla="*/ 13220 w 285508"/>
              <a:gd name="connsiteY2" fmla="*/ 0 h 149667"/>
              <a:gd name="connsiteX3" fmla="*/ 11826 w 285508"/>
              <a:gd name="connsiteY3" fmla="*/ 61 h 149667"/>
              <a:gd name="connsiteX4" fmla="*/ 10552 w 285508"/>
              <a:gd name="connsiteY4" fmla="*/ 243 h 149667"/>
              <a:gd name="connsiteX5" fmla="*/ 9279 w 285508"/>
              <a:gd name="connsiteY5" fmla="*/ 607 h 149667"/>
              <a:gd name="connsiteX6" fmla="*/ 8066 w 285508"/>
              <a:gd name="connsiteY6" fmla="*/ 1031 h 149667"/>
              <a:gd name="connsiteX7" fmla="*/ 6914 w 285508"/>
              <a:gd name="connsiteY7" fmla="*/ 1577 h 149667"/>
              <a:gd name="connsiteX8" fmla="*/ 5822 w 285508"/>
              <a:gd name="connsiteY8" fmla="*/ 2244 h 149667"/>
              <a:gd name="connsiteX9" fmla="*/ 4791 w 285508"/>
              <a:gd name="connsiteY9" fmla="*/ 3032 h 149667"/>
              <a:gd name="connsiteX10" fmla="*/ 3881 w 285508"/>
              <a:gd name="connsiteY10" fmla="*/ 3881 h 149667"/>
              <a:gd name="connsiteX11" fmla="*/ 3032 w 285508"/>
              <a:gd name="connsiteY11" fmla="*/ 4791 h 149667"/>
              <a:gd name="connsiteX12" fmla="*/ 2244 w 285508"/>
              <a:gd name="connsiteY12" fmla="*/ 5822 h 149667"/>
              <a:gd name="connsiteX13" fmla="*/ 1577 w 285508"/>
              <a:gd name="connsiteY13" fmla="*/ 6914 h 149667"/>
              <a:gd name="connsiteX14" fmla="*/ 1031 w 285508"/>
              <a:gd name="connsiteY14" fmla="*/ 8066 h 149667"/>
              <a:gd name="connsiteX15" fmla="*/ 607 w 285508"/>
              <a:gd name="connsiteY15" fmla="*/ 9279 h 149667"/>
              <a:gd name="connsiteX16" fmla="*/ 243 w 285508"/>
              <a:gd name="connsiteY16" fmla="*/ 10552 h 149667"/>
              <a:gd name="connsiteX17" fmla="*/ 61 w 285508"/>
              <a:gd name="connsiteY17" fmla="*/ 11826 h 149667"/>
              <a:gd name="connsiteX18" fmla="*/ 0 w 285508"/>
              <a:gd name="connsiteY18" fmla="*/ 13220 h 149667"/>
              <a:gd name="connsiteX19" fmla="*/ 0 w 285508"/>
              <a:gd name="connsiteY19" fmla="*/ 136447 h 149667"/>
              <a:gd name="connsiteX20" fmla="*/ 0 w 285508"/>
              <a:gd name="connsiteY20" fmla="*/ 136447 h 149667"/>
              <a:gd name="connsiteX21" fmla="*/ 61 w 285508"/>
              <a:gd name="connsiteY21" fmla="*/ 137841 h 149667"/>
              <a:gd name="connsiteX22" fmla="*/ 243 w 285508"/>
              <a:gd name="connsiteY22" fmla="*/ 139115 h 149667"/>
              <a:gd name="connsiteX23" fmla="*/ 607 w 285508"/>
              <a:gd name="connsiteY23" fmla="*/ 140388 h 149667"/>
              <a:gd name="connsiteX24" fmla="*/ 1031 w 285508"/>
              <a:gd name="connsiteY24" fmla="*/ 141601 h 149667"/>
              <a:gd name="connsiteX25" fmla="*/ 1577 w 285508"/>
              <a:gd name="connsiteY25" fmla="*/ 142753 h 149667"/>
              <a:gd name="connsiteX26" fmla="*/ 2244 w 285508"/>
              <a:gd name="connsiteY26" fmla="*/ 143845 h 149667"/>
              <a:gd name="connsiteX27" fmla="*/ 3032 w 285508"/>
              <a:gd name="connsiteY27" fmla="*/ 144876 h 149667"/>
              <a:gd name="connsiteX28" fmla="*/ 3881 w 285508"/>
              <a:gd name="connsiteY28" fmla="*/ 145786 h 149667"/>
              <a:gd name="connsiteX29" fmla="*/ 4791 w 285508"/>
              <a:gd name="connsiteY29" fmla="*/ 146635 h 149667"/>
              <a:gd name="connsiteX30" fmla="*/ 5822 w 285508"/>
              <a:gd name="connsiteY30" fmla="*/ 147423 h 149667"/>
              <a:gd name="connsiteX31" fmla="*/ 6914 w 285508"/>
              <a:gd name="connsiteY31" fmla="*/ 148090 h 149667"/>
              <a:gd name="connsiteX32" fmla="*/ 8066 w 285508"/>
              <a:gd name="connsiteY32" fmla="*/ 148636 h 149667"/>
              <a:gd name="connsiteX33" fmla="*/ 9279 w 285508"/>
              <a:gd name="connsiteY33" fmla="*/ 149060 h 149667"/>
              <a:gd name="connsiteX34" fmla="*/ 10552 w 285508"/>
              <a:gd name="connsiteY34" fmla="*/ 149424 h 149667"/>
              <a:gd name="connsiteX35" fmla="*/ 11826 w 285508"/>
              <a:gd name="connsiteY35" fmla="*/ 149606 h 149667"/>
              <a:gd name="connsiteX36" fmla="*/ 13220 w 285508"/>
              <a:gd name="connsiteY36" fmla="*/ 149667 h 149667"/>
              <a:gd name="connsiteX37" fmla="*/ 272288 w 285508"/>
              <a:gd name="connsiteY37" fmla="*/ 149667 h 149667"/>
              <a:gd name="connsiteX38" fmla="*/ 272288 w 285508"/>
              <a:gd name="connsiteY38" fmla="*/ 149667 h 149667"/>
              <a:gd name="connsiteX39" fmla="*/ 273682 w 285508"/>
              <a:gd name="connsiteY39" fmla="*/ 149606 h 149667"/>
              <a:gd name="connsiteX40" fmla="*/ 274956 w 285508"/>
              <a:gd name="connsiteY40" fmla="*/ 149424 h 149667"/>
              <a:gd name="connsiteX41" fmla="*/ 276229 w 285508"/>
              <a:gd name="connsiteY41" fmla="*/ 149060 h 149667"/>
              <a:gd name="connsiteX42" fmla="*/ 277442 w 285508"/>
              <a:gd name="connsiteY42" fmla="*/ 148636 h 149667"/>
              <a:gd name="connsiteX43" fmla="*/ 278594 w 285508"/>
              <a:gd name="connsiteY43" fmla="*/ 148090 h 149667"/>
              <a:gd name="connsiteX44" fmla="*/ 279686 w 285508"/>
              <a:gd name="connsiteY44" fmla="*/ 147423 h 149667"/>
              <a:gd name="connsiteX45" fmla="*/ 280717 w 285508"/>
              <a:gd name="connsiteY45" fmla="*/ 146635 h 149667"/>
              <a:gd name="connsiteX46" fmla="*/ 281627 w 285508"/>
              <a:gd name="connsiteY46" fmla="*/ 145786 h 149667"/>
              <a:gd name="connsiteX47" fmla="*/ 282476 w 285508"/>
              <a:gd name="connsiteY47" fmla="*/ 144876 h 149667"/>
              <a:gd name="connsiteX48" fmla="*/ 283264 w 285508"/>
              <a:gd name="connsiteY48" fmla="*/ 143845 h 149667"/>
              <a:gd name="connsiteX49" fmla="*/ 283931 w 285508"/>
              <a:gd name="connsiteY49" fmla="*/ 142753 h 149667"/>
              <a:gd name="connsiteX50" fmla="*/ 284477 w 285508"/>
              <a:gd name="connsiteY50" fmla="*/ 141601 h 149667"/>
              <a:gd name="connsiteX51" fmla="*/ 284901 w 285508"/>
              <a:gd name="connsiteY51" fmla="*/ 140388 h 149667"/>
              <a:gd name="connsiteX52" fmla="*/ 285265 w 285508"/>
              <a:gd name="connsiteY52" fmla="*/ 139115 h 149667"/>
              <a:gd name="connsiteX53" fmla="*/ 285447 w 285508"/>
              <a:gd name="connsiteY53" fmla="*/ 137841 h 149667"/>
              <a:gd name="connsiteX54" fmla="*/ 285508 w 285508"/>
              <a:gd name="connsiteY54" fmla="*/ 136447 h 149667"/>
              <a:gd name="connsiteX55" fmla="*/ 285508 w 285508"/>
              <a:gd name="connsiteY55" fmla="*/ 32626 h 149667"/>
              <a:gd name="connsiteX0" fmla="*/ 219525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  <a:gd name="connsiteX0" fmla="*/ 201136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5936" h="149667" fill="none" extrusionOk="0">
                <a:moveTo>
                  <a:pt x="201136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cubicBezTo>
                  <a:pt x="182" y="10977"/>
                  <a:pt x="122" y="11401"/>
                  <a:pt x="61" y="11826"/>
                </a:cubicBezTo>
                <a:cubicBezTo>
                  <a:pt x="41" y="12291"/>
                  <a:pt x="20" y="12755"/>
                  <a:pt x="0" y="13220"/>
                </a:cubicBezTo>
                <a:lnTo>
                  <a:pt x="0" y="136447"/>
                </a:lnTo>
                <a:lnTo>
                  <a:pt x="0" y="136447"/>
                </a:lnTo>
                <a:cubicBezTo>
                  <a:pt x="20" y="136912"/>
                  <a:pt x="41" y="137376"/>
                  <a:pt x="61" y="137841"/>
                </a:cubicBezTo>
                <a:cubicBezTo>
                  <a:pt x="122" y="138266"/>
                  <a:pt x="182" y="138690"/>
                  <a:pt x="243" y="139115"/>
                </a:cubicBez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cubicBezTo>
                  <a:pt x="285326" y="138690"/>
                  <a:pt x="285386" y="138266"/>
                  <a:pt x="285447" y="137841"/>
                </a:cubicBezTo>
                <a:cubicBezTo>
                  <a:pt x="285467" y="137376"/>
                  <a:pt x="285488" y="136912"/>
                  <a:pt x="285508" y="136447"/>
                </a:cubicBezTo>
                <a:cubicBezTo>
                  <a:pt x="285651" y="104691"/>
                  <a:pt x="285793" y="72935"/>
                  <a:pt x="285936" y="41179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5228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1 kol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333" y="738096"/>
            <a:ext cx="10027000" cy="1143200"/>
          </a:xfrm>
          <a:prstGeom prst="rect">
            <a:avLst/>
          </a:prstGeom>
        </p:spPr>
        <p:txBody>
          <a:bodyPr spcFirstLastPara="1" wrap="square" lIns="0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6667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333" y="2112889"/>
            <a:ext cx="10027001" cy="4036800"/>
          </a:xfrm>
          <a:prstGeom prst="rect">
            <a:avLst/>
          </a:prstGeom>
        </p:spPr>
        <p:txBody>
          <a:bodyPr spcFirstLastPara="1" wrap="square" lIns="0" tIns="91425" rIns="91425" bIns="91425" anchor="t" anchorCtr="0"/>
          <a:lstStyle>
            <a:lvl1pPr marL="239994" lvl="0" indent="-239994">
              <a:spcBef>
                <a:spcPts val="800"/>
              </a:spcBef>
              <a:spcAft>
                <a:spcPts val="0"/>
              </a:spcAft>
              <a:buClr>
                <a:srgbClr val="CF192C"/>
              </a:buClr>
              <a:buSzPct val="900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94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6861E-4485-2017-D110-7CA3C44E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9E008-B73B-7F4A-5C61-8DDF00FE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1236B-11E5-DBF3-3AFE-2321B490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E8F19C-7896-C5C1-6C96-19F84879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F836FA-3F9F-C9F4-D35D-6E7C35CD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051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4408A-07B3-CDA7-A0D1-655F884C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BB87E-2AFA-0424-662C-E64282133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8F0A39-2392-A94F-4C03-7EF92136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3EB2E2-AE3D-4BC6-BA2B-CA075ED3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DCF1C-C160-1DBB-BDEB-DFD10E67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36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95D4D-6FE0-5871-1879-1564DEA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02F4FF-03A0-0B76-A2D5-8180A66E9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38640E-2462-C194-212C-37659B7E3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B13C44-E276-5A74-F0F4-5A58A244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494FD-21AD-07B2-8D42-C25CA4EA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A0EEF-6EF7-0ACB-C61B-D1FD0B06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86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48E5F-7111-E6DC-68C1-C43C29F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0509CA-0A48-95A4-2020-65A37F81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442B21-09AD-62CD-9634-416FEB018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CF2296-B8BC-8EDE-2C42-6FA5A97B0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14D9B9-8DC3-40AA-1922-BDCA321F2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946947-D39E-B5DE-305E-D3A36061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795251-4C42-8D13-6186-D1903A78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5708AB-500A-7655-A431-1F51B765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371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CAD97-F60C-20ED-1ED9-4371C8A0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6BFCDC-8FD2-D761-7639-29F33242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2ECA21-9955-F0B5-414F-563B8349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540DC0-2E29-9371-7B1B-43C64234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FC0FED-7ADF-16B8-614F-DF15AAB9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FA930D-27C0-030A-21FA-36EE5C54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73619B-A1D8-9029-3CEB-E580CA49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03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F8B81-D19C-1CEA-2CA9-1090FBC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BF6AF-A4E2-6F5F-D3B4-FBE81BA9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40996D-1D79-F2F3-A980-308A8DA3A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DF044C-E4F1-F924-44F8-F6FC34B0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E59DF3-AE28-E368-9244-D7EECFDE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42CC5A-6E94-463D-BDB3-B3E37032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7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1BD86-A739-A46E-F9CA-05D7D921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FD8022-77E7-BC66-112C-5143B2EDB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8EAEE4-8B17-4752-E9CB-357C328C3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F13F94-A436-9619-8F3D-55C34138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C0278-F930-7C54-A5C2-40A2431C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3E9D23-5F79-D0AC-9D8D-76CD21E9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2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3943F2-CAEB-84E4-B7A0-BE4C3DE7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8D372A-2D8D-7585-371D-FAFBB1A0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359A0E-FE80-6685-36B7-DC1C1D0E2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ED42F-765A-7841-57AD-5103E068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DAA06-444B-6BAC-BA8B-5EFA26AC0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46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edasil@caami-hziv.fgov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form.fedasil.be/lookup/inde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edic@fedasil.be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1411" y="1456411"/>
            <a:ext cx="10342575" cy="3423887"/>
          </a:xfrm>
        </p:spPr>
        <p:txBody>
          <a:bodyPr>
            <a:normAutofit/>
          </a:bodyPr>
          <a:lstStyle/>
          <a:p>
            <a:pPr algn="ctr"/>
            <a:r>
              <a:rPr lang="fr-BE" sz="6400" b="1" dirty="0"/>
              <a:t>Project HZIV4FEDASIL</a:t>
            </a:r>
            <a:br>
              <a:rPr lang="fr-BE" sz="6400" b="1" dirty="0"/>
            </a:br>
            <a:r>
              <a:rPr lang="fr-BE" sz="2800" b="1" dirty="0" err="1"/>
              <a:t>Infosessie</a:t>
            </a:r>
            <a:r>
              <a:rPr lang="fr-BE" sz="2800" b="1" dirty="0"/>
              <a:t> </a:t>
            </a:r>
            <a:r>
              <a:rPr lang="fr-BE" sz="2800" b="1" dirty="0" err="1"/>
              <a:t>maart</a:t>
            </a:r>
            <a:r>
              <a:rPr lang="fr-BE" sz="2800" b="1" dirty="0"/>
              <a:t> 2026</a:t>
            </a:r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50" y="24439"/>
            <a:ext cx="2904540" cy="2053624"/>
          </a:xfrm>
          <a:prstGeom prst="rect">
            <a:avLst/>
          </a:prstGeom>
        </p:spPr>
      </p:pic>
      <p:pic>
        <p:nvPicPr>
          <p:cNvPr id="1026" name="Picture 2" descr="Inforegio - Download centre for visual elements">
            <a:extLst>
              <a:ext uri="{FF2B5EF4-FFF2-40B4-BE49-F238E27FC236}">
                <a16:creationId xmlns:a16="http://schemas.microsoft.com/office/drawing/2014/main" id="{905AA2AD-B620-42D7-AF91-5A947FCE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1" y="622838"/>
            <a:ext cx="3724276" cy="11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263788-BAE7-58B3-23A5-336D27C3A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71" y="645085"/>
            <a:ext cx="2904541" cy="11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39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82B58C-D798-0308-B397-95E50F5A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1" y="731286"/>
            <a:ext cx="952277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85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334" y="1401869"/>
            <a:ext cx="10607331" cy="47727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BE" sz="9600" b="1" dirty="0">
                <a:solidFill>
                  <a:srgbClr val="C00000"/>
                </a:solidFill>
              </a:rPr>
              <a:t>             </a:t>
            </a:r>
            <a:r>
              <a:rPr lang="fr-BE" sz="11200" b="1" dirty="0">
                <a:solidFill>
                  <a:srgbClr val="C00000"/>
                </a:solidFill>
              </a:rPr>
              <a:t> </a:t>
            </a:r>
            <a:r>
              <a:rPr lang="fr-BE" sz="11200" b="1" dirty="0" err="1">
                <a:solidFill>
                  <a:srgbClr val="C00000"/>
                </a:solidFill>
              </a:rPr>
              <a:t>Apotheek</a:t>
            </a:r>
            <a:r>
              <a:rPr lang="fr-BE" sz="11200" b="1" dirty="0">
                <a:solidFill>
                  <a:srgbClr val="C00000"/>
                </a:solidFill>
              </a:rPr>
              <a:t> </a:t>
            </a:r>
            <a:endParaRPr lang="fr-BE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sz="7200" b="1" dirty="0"/>
              <a:t>1) </a:t>
            </a:r>
            <a:r>
              <a:rPr lang="fr-BE" sz="7200" b="1" dirty="0" err="1"/>
              <a:t>Medicatie</a:t>
            </a:r>
            <a:r>
              <a:rPr lang="fr-BE" sz="7200" b="1" dirty="0"/>
              <a:t> </a:t>
            </a:r>
            <a:r>
              <a:rPr lang="fr-BE" sz="7200" b="1" dirty="0" err="1"/>
              <a:t>terugbetaald</a:t>
            </a:r>
            <a:r>
              <a:rPr lang="fr-BE" sz="7200" b="1" dirty="0"/>
              <a:t> </a:t>
            </a:r>
            <a:r>
              <a:rPr lang="fr-BE" sz="7200" b="1" dirty="0" err="1"/>
              <a:t>door</a:t>
            </a:r>
            <a:r>
              <a:rPr lang="fr-BE" sz="7200" b="1" dirty="0"/>
              <a:t> het RIZIV, </a:t>
            </a:r>
            <a:r>
              <a:rPr lang="fr-BE" sz="7200" b="1" dirty="0" err="1"/>
              <a:t>zonder</a:t>
            </a:r>
            <a:r>
              <a:rPr lang="fr-BE" sz="7200" b="1" dirty="0"/>
              <a:t> </a:t>
            </a:r>
            <a:r>
              <a:rPr lang="fr-BE" sz="7200" b="1" dirty="0" err="1"/>
              <a:t>akkoord</a:t>
            </a:r>
            <a:r>
              <a:rPr lang="fr-BE" sz="7200" b="1" dirty="0"/>
              <a:t> </a:t>
            </a:r>
            <a:r>
              <a:rPr lang="fr-BE" sz="7200" b="1" dirty="0" err="1"/>
              <a:t>adviserend</a:t>
            </a:r>
            <a:r>
              <a:rPr lang="fr-BE" sz="7200" b="1" dirty="0"/>
              <a:t> arts </a:t>
            </a:r>
            <a:r>
              <a:rPr lang="fr-BE" sz="7200" dirty="0"/>
              <a:t>(</a:t>
            </a:r>
            <a:r>
              <a:rPr lang="fr-BE" sz="7200" dirty="0" err="1"/>
              <a:t>vb</a:t>
            </a:r>
            <a:r>
              <a:rPr lang="fr-BE" sz="7200" dirty="0"/>
              <a:t>. </a:t>
            </a:r>
            <a:r>
              <a:rPr lang="fr-BE" sz="7200" dirty="0" err="1"/>
              <a:t>antibiotica</a:t>
            </a:r>
            <a:r>
              <a:rPr lang="fr-BE" sz="7200" dirty="0"/>
              <a:t>)</a:t>
            </a:r>
          </a:p>
          <a:p>
            <a:pPr marL="0" indent="0">
              <a:buNone/>
            </a:pPr>
            <a:r>
              <a:rPr lang="fr-BE" sz="7200" b="1" dirty="0">
                <a:solidFill>
                  <a:srgbClr val="C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fr-BE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fr-BE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Groene</a:t>
            </a:r>
            <a:r>
              <a:rPr lang="fr-BE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</a:t>
            </a:r>
            <a:r>
              <a:rPr lang="fr-BE" sz="7200" dirty="0"/>
              <a:t>&gt; </a:t>
            </a:r>
            <a:r>
              <a:rPr lang="fr-BE" sz="7200" dirty="0" err="1"/>
              <a:t>rechtstreeks</a:t>
            </a:r>
            <a:r>
              <a:rPr lang="fr-BE" sz="7200" dirty="0"/>
              <a:t> </a:t>
            </a:r>
            <a:r>
              <a:rPr lang="fr-BE" sz="7200" dirty="0" err="1"/>
              <a:t>afgeleverd</a:t>
            </a:r>
            <a:r>
              <a:rPr lang="fr-BE" sz="7200" dirty="0"/>
              <a:t> </a:t>
            </a:r>
            <a:r>
              <a:rPr lang="fr-BE" sz="7200" dirty="0" err="1"/>
              <a:t>aan</a:t>
            </a:r>
            <a:r>
              <a:rPr lang="fr-BE" sz="7200" dirty="0"/>
              <a:t> de VIB, op basis van </a:t>
            </a:r>
            <a:r>
              <a:rPr lang="fr-BE" sz="7200" dirty="0" err="1"/>
              <a:t>een</a:t>
            </a:r>
            <a:r>
              <a:rPr lang="fr-BE" sz="7200" dirty="0"/>
              <a:t> </a:t>
            </a:r>
            <a:r>
              <a:rPr lang="fr-BE" sz="7200" dirty="0" err="1"/>
              <a:t>voorschrift</a:t>
            </a:r>
            <a:endParaRPr lang="fr-BE" sz="7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72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72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r-FR" sz="7200" b="1" dirty="0"/>
              <a:t>2) </a:t>
            </a:r>
            <a:r>
              <a:rPr lang="fr-FR" sz="7200" b="1" dirty="0" err="1"/>
              <a:t>Medicatie</a:t>
            </a:r>
            <a:r>
              <a:rPr lang="fr-FR" sz="7200" b="1" dirty="0"/>
              <a:t> </a:t>
            </a:r>
            <a:r>
              <a:rPr lang="fr-FR" sz="7200" b="1" dirty="0" err="1"/>
              <a:t>terugbetaald</a:t>
            </a:r>
            <a:r>
              <a:rPr lang="fr-FR" sz="7200" b="1" dirty="0"/>
              <a:t> </a:t>
            </a:r>
            <a:r>
              <a:rPr lang="fr-FR" sz="7200" b="1" dirty="0" err="1"/>
              <a:t>door</a:t>
            </a:r>
            <a:r>
              <a:rPr lang="fr-FR" sz="7200" b="1" dirty="0"/>
              <a:t> het RIZIV, </a:t>
            </a:r>
            <a:r>
              <a:rPr lang="fr-FR" sz="7200" b="1" dirty="0" err="1"/>
              <a:t>onderworpen</a:t>
            </a:r>
            <a:r>
              <a:rPr lang="fr-FR" sz="7200" b="1" dirty="0"/>
              <a:t> </a:t>
            </a:r>
            <a:r>
              <a:rPr lang="fr-FR" sz="7200" b="1" dirty="0" err="1"/>
              <a:t>aan</a:t>
            </a:r>
            <a:r>
              <a:rPr lang="fr-FR" sz="7200" b="1" dirty="0"/>
              <a:t> </a:t>
            </a:r>
            <a:r>
              <a:rPr lang="fr-FR" sz="7200" b="1" dirty="0" err="1"/>
              <a:t>voorafgaande</a:t>
            </a:r>
            <a:r>
              <a:rPr lang="fr-FR" sz="7200" b="1" dirty="0"/>
              <a:t> </a:t>
            </a:r>
            <a:r>
              <a:rPr lang="fr-FR" sz="7200" b="1" dirty="0" err="1"/>
              <a:t>goedkeuring</a:t>
            </a:r>
            <a:r>
              <a:rPr lang="fr-FR" sz="7200" b="1" dirty="0"/>
              <a:t> : </a:t>
            </a:r>
            <a:r>
              <a:rPr lang="fr-FR" sz="7200" dirty="0" err="1"/>
              <a:t>hoofdstuk</a:t>
            </a:r>
            <a:r>
              <a:rPr lang="fr-FR" sz="7200" dirty="0"/>
              <a:t> IV/</a:t>
            </a:r>
            <a:r>
              <a:rPr lang="fr-FR" sz="7200" dirty="0" err="1"/>
              <a:t>IVbis</a:t>
            </a:r>
            <a:r>
              <a:rPr lang="fr-FR" sz="7200" dirty="0"/>
              <a:t>/VIII (</a:t>
            </a:r>
            <a:r>
              <a:rPr lang="fr-FR" sz="7200" dirty="0" err="1"/>
              <a:t>bv</a:t>
            </a:r>
            <a:r>
              <a:rPr lang="fr-FR" sz="7200" dirty="0"/>
              <a:t>. </a:t>
            </a:r>
            <a:r>
              <a:rPr lang="fr-FR" sz="7200" dirty="0" err="1"/>
              <a:t>Biktarvy</a:t>
            </a:r>
            <a:r>
              <a:rPr lang="fr-FR" sz="7200" dirty="0"/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7200" dirty="0">
              <a:solidFill>
                <a:srgbClr val="000000"/>
              </a:solidFill>
            </a:endParaRP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lang="fr-FR" sz="6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Oranje</a:t>
            </a:r>
            <a:r>
              <a:rPr lang="fr-FR" sz="6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</a:t>
            </a:r>
            <a:r>
              <a:rPr lang="fr-FR" sz="6800" dirty="0">
                <a:solidFill>
                  <a:srgbClr val="000000"/>
                </a:solidFill>
              </a:rPr>
              <a:t>&gt; </a:t>
            </a:r>
            <a:r>
              <a:rPr lang="fr-FR" sz="6800" dirty="0" err="1">
                <a:solidFill>
                  <a:srgbClr val="000000"/>
                </a:solidFill>
              </a:rPr>
              <a:t>aanvraag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voor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terugbetaling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indienen</a:t>
            </a:r>
            <a:r>
              <a:rPr lang="fr-FR" sz="6800" dirty="0">
                <a:solidFill>
                  <a:srgbClr val="000000"/>
                </a:solidFill>
              </a:rPr>
              <a:t> via het online </a:t>
            </a:r>
            <a:r>
              <a:rPr lang="fr-FR" sz="6800" dirty="0" err="1">
                <a:solidFill>
                  <a:srgbClr val="000000"/>
                </a:solidFill>
              </a:rPr>
              <a:t>formulier</a:t>
            </a:r>
            <a:r>
              <a:rPr lang="fr-FR" sz="6800" dirty="0">
                <a:solidFill>
                  <a:srgbClr val="000000"/>
                </a:solidFill>
              </a:rPr>
              <a:t>  &gt; </a:t>
            </a:r>
            <a:r>
              <a:rPr lang="fr-FR" sz="6800" dirty="0" err="1">
                <a:solidFill>
                  <a:srgbClr val="000000"/>
                </a:solidFill>
              </a:rPr>
              <a:t>akkoord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afgeleverd</a:t>
            </a:r>
            <a:r>
              <a:rPr lang="fr-FR" sz="6800" dirty="0">
                <a:solidFill>
                  <a:srgbClr val="000000"/>
                </a:solidFill>
              </a:rPr>
              <a:t> via email&gt; </a:t>
            </a:r>
            <a:r>
              <a:rPr lang="fr-FR" sz="6800" dirty="0" err="1">
                <a:solidFill>
                  <a:srgbClr val="000000"/>
                </a:solidFill>
              </a:rPr>
              <a:t>aflevering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door</a:t>
            </a:r>
            <a:r>
              <a:rPr lang="fr-FR" sz="6800" dirty="0">
                <a:solidFill>
                  <a:srgbClr val="000000"/>
                </a:solidFill>
              </a:rPr>
              <a:t> de </a:t>
            </a:r>
            <a:r>
              <a:rPr lang="fr-FR" sz="6800" dirty="0" err="1">
                <a:solidFill>
                  <a:srgbClr val="000000"/>
                </a:solidFill>
              </a:rPr>
              <a:t>apotheek</a:t>
            </a:r>
            <a:endParaRPr lang="fr-FR" sz="6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72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r-FR" sz="7200" b="1" dirty="0">
                <a:solidFill>
                  <a:srgbClr val="000000"/>
                </a:solidFill>
              </a:rPr>
              <a:t>3) </a:t>
            </a:r>
            <a:r>
              <a:rPr lang="fr-FR" sz="7200" b="1" dirty="0" err="1"/>
              <a:t>Médicatie</a:t>
            </a:r>
            <a:r>
              <a:rPr lang="fr-FR" sz="7200" b="1" dirty="0"/>
              <a:t> </a:t>
            </a:r>
            <a:r>
              <a:rPr lang="fr-FR" sz="7200" b="1" dirty="0" err="1"/>
              <a:t>categorie</a:t>
            </a:r>
            <a:r>
              <a:rPr lang="fr-FR" sz="7200" b="1" dirty="0"/>
              <a:t> D</a:t>
            </a:r>
            <a:r>
              <a:rPr lang="fr-BE" sz="7200" b="1" dirty="0"/>
              <a:t> </a:t>
            </a:r>
            <a:r>
              <a:rPr lang="fr-BE" sz="7200" dirty="0">
                <a:solidFill>
                  <a:srgbClr val="000000"/>
                </a:solidFill>
              </a:rPr>
              <a:t>= </a:t>
            </a:r>
            <a:r>
              <a:rPr lang="fr-BE" sz="7200" dirty="0" err="1">
                <a:solidFill>
                  <a:srgbClr val="000000"/>
                </a:solidFill>
              </a:rPr>
              <a:t>medicatie</a:t>
            </a:r>
            <a:r>
              <a:rPr lang="fr-BE" sz="7200" dirty="0">
                <a:solidFill>
                  <a:srgbClr val="000000"/>
                </a:solidFill>
              </a:rPr>
              <a:t> en </a:t>
            </a:r>
            <a:r>
              <a:rPr lang="fr-BE" sz="7200" dirty="0" err="1">
                <a:solidFill>
                  <a:srgbClr val="000000"/>
                </a:solidFill>
              </a:rPr>
              <a:t>producten</a:t>
            </a:r>
            <a:r>
              <a:rPr lang="fr-BE" sz="7200" dirty="0">
                <a:solidFill>
                  <a:srgbClr val="000000"/>
                </a:solidFill>
              </a:rPr>
              <a:t> die niet </a:t>
            </a:r>
            <a:r>
              <a:rPr lang="fr-BE" sz="7200" dirty="0" err="1">
                <a:solidFill>
                  <a:srgbClr val="000000"/>
                </a:solidFill>
              </a:rPr>
              <a:t>terugbetaald</a:t>
            </a:r>
            <a:r>
              <a:rPr lang="fr-BE" sz="7200" dirty="0">
                <a:solidFill>
                  <a:srgbClr val="000000"/>
                </a:solidFill>
              </a:rPr>
              <a:t> </a:t>
            </a:r>
            <a:r>
              <a:rPr lang="fr-BE" sz="7200" dirty="0" err="1">
                <a:solidFill>
                  <a:srgbClr val="000000"/>
                </a:solidFill>
              </a:rPr>
              <a:t>worden</a:t>
            </a:r>
            <a:r>
              <a:rPr lang="fr-BE" sz="7200" dirty="0">
                <a:solidFill>
                  <a:srgbClr val="000000"/>
                </a:solidFill>
              </a:rPr>
              <a:t> </a:t>
            </a:r>
            <a:r>
              <a:rPr lang="fr-BE" sz="7200" dirty="0" err="1">
                <a:solidFill>
                  <a:srgbClr val="000000"/>
                </a:solidFill>
              </a:rPr>
              <a:t>door</a:t>
            </a:r>
            <a:r>
              <a:rPr lang="fr-BE" sz="7200" dirty="0">
                <a:solidFill>
                  <a:srgbClr val="000000"/>
                </a:solidFill>
              </a:rPr>
              <a:t> het RIZIV, maar </a:t>
            </a:r>
            <a:r>
              <a:rPr lang="fr-BE" sz="7200" dirty="0" err="1">
                <a:solidFill>
                  <a:srgbClr val="000000"/>
                </a:solidFill>
              </a:rPr>
              <a:t>wel</a:t>
            </a:r>
            <a:r>
              <a:rPr lang="fr-BE" sz="7200" dirty="0">
                <a:solidFill>
                  <a:srgbClr val="000000"/>
                </a:solidFill>
              </a:rPr>
              <a:t> </a:t>
            </a:r>
            <a:r>
              <a:rPr lang="fr-BE" sz="7200" dirty="0" err="1">
                <a:solidFill>
                  <a:srgbClr val="000000"/>
                </a:solidFill>
              </a:rPr>
              <a:t>door</a:t>
            </a:r>
            <a:r>
              <a:rPr lang="fr-BE" sz="7200" dirty="0">
                <a:solidFill>
                  <a:srgbClr val="000000"/>
                </a:solidFill>
              </a:rPr>
              <a:t> Fedasil (</a:t>
            </a:r>
            <a:r>
              <a:rPr lang="fr-BE" sz="7200" dirty="0" err="1">
                <a:solidFill>
                  <a:srgbClr val="000000"/>
                </a:solidFill>
              </a:rPr>
              <a:t>vb</a:t>
            </a:r>
            <a:r>
              <a:rPr lang="fr-BE" sz="7200" dirty="0">
                <a:solidFill>
                  <a:srgbClr val="000000"/>
                </a:solidFill>
              </a:rPr>
              <a:t>. Vitamine D)</a:t>
            </a:r>
            <a:r>
              <a:rPr lang="fr-FR" sz="7200" dirty="0">
                <a:solidFill>
                  <a:srgbClr val="000000"/>
                </a:solidFill>
              </a:rPr>
              <a:t>. Fedasil </a:t>
            </a:r>
            <a:r>
              <a:rPr lang="fr-FR" sz="7200" dirty="0" err="1">
                <a:solidFill>
                  <a:srgbClr val="000000"/>
                </a:solidFill>
              </a:rPr>
              <a:t>stelt</a:t>
            </a:r>
            <a:r>
              <a:rPr lang="fr-FR" sz="7200" dirty="0">
                <a:solidFill>
                  <a:srgbClr val="000000"/>
                </a:solidFill>
              </a:rPr>
              <a:t> </a:t>
            </a:r>
            <a:r>
              <a:rPr lang="fr-FR" sz="7200" dirty="0" err="1">
                <a:solidFill>
                  <a:srgbClr val="000000"/>
                </a:solidFill>
              </a:rPr>
              <a:t>een</a:t>
            </a:r>
            <a:r>
              <a:rPr lang="fr-FR" sz="7200" dirty="0">
                <a:solidFill>
                  <a:srgbClr val="000000"/>
                </a:solidFill>
              </a:rPr>
              <a:t> </a:t>
            </a:r>
            <a:r>
              <a:rPr lang="fr-FR" sz="7200" dirty="0" err="1">
                <a:solidFill>
                  <a:srgbClr val="000000"/>
                </a:solidFill>
              </a:rPr>
              <a:t>categorie</a:t>
            </a:r>
            <a:r>
              <a:rPr lang="fr-FR" sz="7200" dirty="0">
                <a:solidFill>
                  <a:srgbClr val="000000"/>
                </a:solidFill>
              </a:rPr>
              <a:t> D-</a:t>
            </a:r>
            <a:r>
              <a:rPr lang="fr-FR" sz="7200" dirty="0" err="1">
                <a:solidFill>
                  <a:srgbClr val="000000"/>
                </a:solidFill>
              </a:rPr>
              <a:t>lijst</a:t>
            </a:r>
            <a:r>
              <a:rPr lang="fr-FR" sz="7200" dirty="0">
                <a:solidFill>
                  <a:srgbClr val="000000"/>
                </a:solidFill>
              </a:rPr>
              <a:t> op </a:t>
            </a:r>
            <a:r>
              <a:rPr lang="fr-FR" sz="7200" dirty="0" err="1">
                <a:solidFill>
                  <a:srgbClr val="000000"/>
                </a:solidFill>
              </a:rPr>
              <a:t>voor</a:t>
            </a:r>
            <a:r>
              <a:rPr lang="fr-FR" sz="7200" dirty="0">
                <a:solidFill>
                  <a:srgbClr val="000000"/>
                </a:solidFill>
              </a:rPr>
              <a:t> </a:t>
            </a:r>
            <a:r>
              <a:rPr lang="fr-FR" sz="7200" dirty="0" err="1">
                <a:solidFill>
                  <a:srgbClr val="000000"/>
                </a:solidFill>
              </a:rPr>
              <a:t>geneesmiddelen</a:t>
            </a:r>
            <a:r>
              <a:rPr lang="fr-FR" sz="7200" dirty="0">
                <a:solidFill>
                  <a:srgbClr val="000000"/>
                </a:solidFill>
              </a:rPr>
              <a:t> en </a:t>
            </a:r>
            <a:r>
              <a:rPr lang="fr-FR" sz="7200" dirty="0" err="1">
                <a:solidFill>
                  <a:srgbClr val="000000"/>
                </a:solidFill>
              </a:rPr>
              <a:t>medische</a:t>
            </a:r>
            <a:r>
              <a:rPr lang="fr-FR" sz="7200" dirty="0">
                <a:solidFill>
                  <a:srgbClr val="000000"/>
                </a:solidFill>
              </a:rPr>
              <a:t> </a:t>
            </a:r>
            <a:r>
              <a:rPr lang="fr-FR" sz="7200" dirty="0" err="1">
                <a:solidFill>
                  <a:srgbClr val="000000"/>
                </a:solidFill>
              </a:rPr>
              <a:t>hulpmiddelen</a:t>
            </a:r>
            <a:endParaRPr lang="fr-FR" sz="7200" dirty="0">
              <a:solidFill>
                <a:srgbClr val="000000"/>
              </a:solidFill>
            </a:endParaRP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endParaRPr lang="fr-FR" sz="6800" dirty="0">
              <a:solidFill>
                <a:srgbClr val="000000"/>
              </a:solidFill>
            </a:endParaRP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lang="fr-FR" sz="6800" dirty="0">
                <a:solidFill>
                  <a:srgbClr val="000000"/>
                </a:solidFill>
              </a:rPr>
              <a:t>          - </a:t>
            </a:r>
            <a:r>
              <a:rPr lang="fr-FR" sz="6800" dirty="0" err="1">
                <a:solidFill>
                  <a:srgbClr val="000000"/>
                </a:solidFill>
              </a:rPr>
              <a:t>Producten</a:t>
            </a:r>
            <a:r>
              <a:rPr lang="fr-FR" sz="6800" dirty="0">
                <a:solidFill>
                  <a:srgbClr val="000000"/>
                </a:solidFill>
              </a:rPr>
              <a:t> op de </a:t>
            </a:r>
            <a:r>
              <a:rPr lang="fr-FR" sz="6800" dirty="0" err="1">
                <a:solidFill>
                  <a:srgbClr val="000000"/>
                </a:solidFill>
              </a:rPr>
              <a:t>lijst</a:t>
            </a:r>
            <a:r>
              <a:rPr lang="fr-FR" sz="6800" dirty="0">
                <a:solidFill>
                  <a:srgbClr val="000000"/>
                </a:solidFill>
              </a:rPr>
              <a:t>= </a:t>
            </a:r>
            <a:r>
              <a:rPr lang="fr-FR" sz="6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fr-FR" sz="6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</a:t>
            </a:r>
            <a:r>
              <a:rPr lang="fr-FR" sz="6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800" dirty="0">
                <a:solidFill>
                  <a:srgbClr val="000000"/>
                </a:solidFill>
              </a:rPr>
              <a:t>&gt; </a:t>
            </a:r>
            <a:r>
              <a:rPr lang="fr-FR" sz="6800" dirty="0" err="1">
                <a:solidFill>
                  <a:srgbClr val="000000"/>
                </a:solidFill>
              </a:rPr>
              <a:t>ten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laste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genomen</a:t>
            </a:r>
            <a:r>
              <a:rPr lang="fr-FR" sz="6800" dirty="0">
                <a:solidFill>
                  <a:srgbClr val="000000"/>
                </a:solidFill>
              </a:rPr>
              <a:t> &gt; </a:t>
            </a:r>
            <a:r>
              <a:rPr lang="fr-FR" sz="6800" dirty="0" err="1">
                <a:solidFill>
                  <a:srgbClr val="000000"/>
                </a:solidFill>
              </a:rPr>
              <a:t>afgeleverd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door</a:t>
            </a:r>
            <a:r>
              <a:rPr lang="fr-FR" sz="6800" dirty="0">
                <a:solidFill>
                  <a:srgbClr val="000000"/>
                </a:solidFill>
              </a:rPr>
              <a:t> de </a:t>
            </a:r>
            <a:r>
              <a:rPr lang="fr-FR" sz="6800" dirty="0" err="1">
                <a:solidFill>
                  <a:srgbClr val="000000"/>
                </a:solidFill>
              </a:rPr>
              <a:t>apotheek</a:t>
            </a:r>
            <a:r>
              <a:rPr lang="fr-FR" sz="6800" dirty="0">
                <a:solidFill>
                  <a:srgbClr val="000000"/>
                </a:solidFill>
              </a:rPr>
              <a:t>             </a:t>
            </a: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lang="fr-FR" sz="6800" dirty="0">
                <a:solidFill>
                  <a:srgbClr val="000000"/>
                </a:solidFill>
              </a:rPr>
              <a:t>         </a:t>
            </a: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lang="fr-FR" sz="6800" dirty="0">
                <a:solidFill>
                  <a:srgbClr val="000000"/>
                </a:solidFill>
              </a:rPr>
              <a:t>          - </a:t>
            </a:r>
            <a:r>
              <a:rPr lang="fr-FR" sz="6800" dirty="0" err="1">
                <a:solidFill>
                  <a:srgbClr val="000000"/>
                </a:solidFill>
              </a:rPr>
              <a:t>Producten</a:t>
            </a:r>
            <a:r>
              <a:rPr lang="fr-FR" sz="6800" dirty="0">
                <a:solidFill>
                  <a:srgbClr val="000000"/>
                </a:solidFill>
              </a:rPr>
              <a:t> niet op de </a:t>
            </a:r>
            <a:r>
              <a:rPr lang="fr-FR" sz="6800" dirty="0" err="1">
                <a:solidFill>
                  <a:srgbClr val="000000"/>
                </a:solidFill>
              </a:rPr>
              <a:t>lijst</a:t>
            </a:r>
            <a:r>
              <a:rPr lang="fr-FR" sz="6800" dirty="0">
                <a:solidFill>
                  <a:srgbClr val="000000"/>
                </a:solidFill>
              </a:rPr>
              <a:t> = </a:t>
            </a:r>
            <a:r>
              <a:rPr lang="fr-FR" sz="6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fr-FR" sz="6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rood</a:t>
            </a:r>
            <a:r>
              <a:rPr lang="fr-FR" sz="6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6800" dirty="0">
                <a:solidFill>
                  <a:srgbClr val="000000"/>
                </a:solidFill>
              </a:rPr>
              <a:t>&gt; niet </a:t>
            </a:r>
            <a:r>
              <a:rPr lang="fr-FR" sz="6800" dirty="0" err="1">
                <a:solidFill>
                  <a:srgbClr val="000000"/>
                </a:solidFill>
              </a:rPr>
              <a:t>ten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laste</a:t>
            </a:r>
            <a:r>
              <a:rPr lang="fr-FR" sz="6800" dirty="0">
                <a:solidFill>
                  <a:srgbClr val="000000"/>
                </a:solidFill>
              </a:rPr>
              <a:t> </a:t>
            </a:r>
            <a:r>
              <a:rPr lang="fr-FR" sz="6800" dirty="0" err="1">
                <a:solidFill>
                  <a:srgbClr val="000000"/>
                </a:solidFill>
              </a:rPr>
              <a:t>genomen</a:t>
            </a:r>
            <a:r>
              <a:rPr lang="fr-FR" sz="6800" dirty="0">
                <a:solidFill>
                  <a:srgbClr val="000000"/>
                </a:solidFill>
              </a:rPr>
              <a:t> &gt; </a:t>
            </a:r>
            <a:r>
              <a:rPr lang="nl-BE" sz="6800" dirty="0">
                <a:solidFill>
                  <a:srgbClr val="000000"/>
                </a:solidFill>
              </a:rPr>
              <a:t>ten laste VIB</a:t>
            </a:r>
            <a:endParaRPr lang="fr-BE" sz="68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lang="fr-BE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7894" y="46040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274698" y="269991"/>
            <a:ext cx="1606929" cy="1520043"/>
          </a:xfrm>
          <a:prstGeom prst="rect">
            <a:avLst/>
          </a:prstGeom>
        </p:spPr>
      </p:pic>
      <p:pic>
        <p:nvPicPr>
          <p:cNvPr id="8" name="Image 18" descr="Une image contenant parapluie, accessoire, drapeau&#10;&#10;Description générée automatiquement">
            <a:extLst>
              <a:ext uri="{FF2B5EF4-FFF2-40B4-BE49-F238E27FC236}">
                <a16:creationId xmlns:a16="http://schemas.microsoft.com/office/drawing/2014/main" id="{D52D0FEE-9253-D1E3-D152-36CB8C40E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r="32165" b="15284"/>
          <a:stretch/>
        </p:blipFill>
        <p:spPr>
          <a:xfrm>
            <a:off x="1505938" y="5643293"/>
            <a:ext cx="457240" cy="474708"/>
          </a:xfrm>
          <a:prstGeom prst="rect">
            <a:avLst/>
          </a:prstGeom>
        </p:spPr>
      </p:pic>
      <p:pic>
        <p:nvPicPr>
          <p:cNvPr id="9" name="Image 20">
            <a:extLst>
              <a:ext uri="{FF2B5EF4-FFF2-40B4-BE49-F238E27FC236}">
                <a16:creationId xmlns:a16="http://schemas.microsoft.com/office/drawing/2014/main" id="{CDD3DA91-1EDD-F3BA-B83F-43BEC0170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3862966"/>
            <a:ext cx="375450" cy="468846"/>
          </a:xfrm>
          <a:prstGeom prst="rect">
            <a:avLst/>
          </a:prstGeom>
        </p:spPr>
      </p:pic>
      <p:pic>
        <p:nvPicPr>
          <p:cNvPr id="5" name="Image 14">
            <a:extLst>
              <a:ext uri="{FF2B5EF4-FFF2-40B4-BE49-F238E27FC236}">
                <a16:creationId xmlns:a16="http://schemas.microsoft.com/office/drawing/2014/main" id="{8CEE5924-0D6C-4D33-7509-5E37F6CDA8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54" y="2503613"/>
            <a:ext cx="461898" cy="4618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C70FED-7BF7-185E-4EE2-64686AEC4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12" y="1030013"/>
            <a:ext cx="828242" cy="8392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AEAF0F9-54AC-79DF-7A02-03BA59BD0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180" y="5305101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93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208" y="1758811"/>
            <a:ext cx="11451792" cy="40368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Arial"/>
              </a:rPr>
              <a:t>De VIB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maakt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geen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deel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uit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van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project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HZIV4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FEDASIL (code 691)</a:t>
            </a:r>
          </a:p>
          <a:p>
            <a:pPr marL="0" lvl="0" indent="0"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r-BE" sz="2400" dirty="0"/>
              <a:t> </a:t>
            </a: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000000"/>
                </a:solidFill>
                <a:latin typeface="Arial"/>
              </a:rPr>
              <a:t>M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utualiteit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van het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gedeelte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verzekerd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door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ziekte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en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invaliditeitsverzekering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000000"/>
                </a:solidFill>
                <a:latin typeface="Arial"/>
              </a:rPr>
              <a:t>Fedasil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&gt;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ten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laste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"/>
              </a:rPr>
              <a:t>name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van het </a:t>
            </a:r>
            <a:r>
              <a:rPr lang="fr-FR" sz="2400" b="1" dirty="0">
                <a:solidFill>
                  <a:srgbClr val="000000"/>
                </a:solidFill>
                <a:latin typeface="Arial"/>
              </a:rPr>
              <a:t>REM-</a:t>
            </a:r>
            <a:r>
              <a:rPr lang="fr-FR" sz="2400" b="1" dirty="0" err="1">
                <a:solidFill>
                  <a:srgbClr val="000000"/>
                </a:solidFill>
                <a:latin typeface="Arial"/>
              </a:rPr>
              <a:t>geld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(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factuur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verstuurd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</a:p>
          <a:p>
            <a:pPr marL="0" lvl="0" indent="0">
              <a:buNone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hoofdzetel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van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Fedasil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DFB5BB12-DB2F-160D-A7B7-11F8C4E34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208" y="623455"/>
            <a:ext cx="10777537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F192C"/>
                </a:solidFill>
                <a:latin typeface="+mn-lt"/>
              </a:rPr>
              <a:t>Wat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als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een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VIB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ingeschreven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is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bij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een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andere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 </a:t>
            </a:r>
            <a:r>
              <a:rPr lang="fr-BE" sz="4400" b="1" dirty="0" err="1">
                <a:solidFill>
                  <a:srgbClr val="CF192C"/>
                </a:solidFill>
                <a:latin typeface="+mn-lt"/>
              </a:rPr>
              <a:t>mutualiteit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? </a:t>
            </a:r>
            <a:br>
              <a:rPr lang="fr-BE" sz="4400" b="1" dirty="0">
                <a:solidFill>
                  <a:srgbClr val="CF192C"/>
                </a:solidFill>
                <a:latin typeface="+mn-lt"/>
              </a:rPr>
            </a:br>
            <a:br>
              <a:rPr lang="fr-BE" sz="4400" b="1" dirty="0">
                <a:solidFill>
                  <a:srgbClr val="CF192C"/>
                </a:solidFill>
                <a:latin typeface="+mn-lt"/>
              </a:rPr>
            </a:b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DBFA9-5F9F-3E12-19A7-92AC7BF7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33" y="5104693"/>
            <a:ext cx="2347297" cy="9389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075B6D-4CF6-BB17-ED21-E8CC42EE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92" y="4940190"/>
            <a:ext cx="1319793" cy="12679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AEED83-184F-AF7A-C062-F1EE0D5DAA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641"/>
          <a:stretch/>
        </p:blipFill>
        <p:spPr>
          <a:xfrm>
            <a:off x="7864876" y="4689476"/>
            <a:ext cx="1768652" cy="15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20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897" y="1320665"/>
            <a:ext cx="11736012" cy="5089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>
                <a:solidFill>
                  <a:srgbClr val="C00000"/>
                </a:solidFill>
              </a:rPr>
              <a:t>           </a:t>
            </a:r>
            <a:r>
              <a:rPr lang="fr-BE" b="1" dirty="0" err="1">
                <a:solidFill>
                  <a:srgbClr val="C00000"/>
                </a:solidFill>
              </a:rPr>
              <a:t>Apotheek</a:t>
            </a:r>
            <a:r>
              <a:rPr lang="fr-BE" b="1" dirty="0">
                <a:solidFill>
                  <a:srgbClr val="C00000"/>
                </a:solidFill>
              </a:rPr>
              <a:t> &gt; </a:t>
            </a:r>
            <a:r>
              <a:rPr lang="fr-BE" b="1" dirty="0" err="1">
                <a:solidFill>
                  <a:srgbClr val="C00000"/>
                </a:solidFill>
              </a:rPr>
              <a:t>specifieke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gevallen</a:t>
            </a:r>
            <a:r>
              <a:rPr lang="fr-BE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fr-BE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C00000"/>
                </a:solidFill>
              </a:rPr>
              <a:t>REM-</a:t>
            </a:r>
            <a:r>
              <a:rPr lang="fr-BE" sz="2400" b="1" dirty="0" err="1">
                <a:solidFill>
                  <a:srgbClr val="C00000"/>
                </a:solidFill>
              </a:rPr>
              <a:t>geld</a:t>
            </a:r>
            <a:endParaRPr lang="fr-BE" sz="24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/>
              <a:t>VIB </a:t>
            </a:r>
            <a:r>
              <a:rPr lang="fr-BE" sz="2400" b="1" dirty="0" err="1"/>
              <a:t>ingeschreven</a:t>
            </a:r>
            <a:r>
              <a:rPr lang="fr-BE" sz="2400" b="1" dirty="0"/>
              <a:t> </a:t>
            </a:r>
            <a:r>
              <a:rPr lang="fr-BE" sz="2400" b="1" dirty="0" err="1"/>
              <a:t>bij</a:t>
            </a:r>
            <a:r>
              <a:rPr lang="fr-BE" sz="2400" b="1" dirty="0"/>
              <a:t> </a:t>
            </a:r>
            <a:r>
              <a:rPr lang="fr-BE" sz="2400" b="1" dirty="0" err="1"/>
              <a:t>een</a:t>
            </a:r>
            <a:r>
              <a:rPr lang="fr-BE" sz="2400" b="1" dirty="0"/>
              <a:t> </a:t>
            </a:r>
            <a:r>
              <a:rPr lang="fr-BE" sz="2400" b="1" dirty="0" err="1"/>
              <a:t>mutualiteit</a:t>
            </a:r>
            <a:r>
              <a:rPr lang="fr-BE" sz="2400" b="1" dirty="0"/>
              <a:t> (</a:t>
            </a:r>
            <a:r>
              <a:rPr lang="fr-BE" sz="2400" b="1" dirty="0" err="1"/>
              <a:t>vb</a:t>
            </a:r>
            <a:r>
              <a:rPr lang="fr-BE" sz="2400" b="1" dirty="0"/>
              <a:t>. </a:t>
            </a:r>
            <a:r>
              <a:rPr lang="fr-BE" sz="2400" b="1" dirty="0" err="1"/>
              <a:t>Een</a:t>
            </a:r>
            <a:r>
              <a:rPr lang="fr-BE" sz="2400" b="1" dirty="0"/>
              <a:t> VIB die </a:t>
            </a:r>
            <a:r>
              <a:rPr lang="fr-BE" sz="2400" b="1" dirty="0" err="1"/>
              <a:t>werkt</a:t>
            </a:r>
            <a:r>
              <a:rPr lang="fr-BE" sz="2400" b="1" dirty="0"/>
              <a:t> en </a:t>
            </a:r>
            <a:r>
              <a:rPr lang="fr-BE" sz="2400" b="1" dirty="0" err="1"/>
              <a:t>ingeschreven</a:t>
            </a:r>
            <a:r>
              <a:rPr lang="fr-BE" sz="2400" b="1" dirty="0"/>
              <a:t> </a:t>
            </a:r>
            <a:r>
              <a:rPr lang="fr-BE" sz="2400" b="1" dirty="0" err="1"/>
              <a:t>is</a:t>
            </a:r>
            <a:r>
              <a:rPr lang="fr-BE" sz="2400" b="1" dirty="0"/>
              <a:t>)</a:t>
            </a:r>
          </a:p>
          <a:p>
            <a:pPr marL="0" indent="0">
              <a:buNone/>
            </a:pPr>
            <a:r>
              <a:rPr lang="fr-BE" sz="2400" b="1" dirty="0"/>
              <a:t> </a:t>
            </a:r>
            <a:r>
              <a:rPr lang="fr-BE" sz="2400" dirty="0"/>
              <a:t>&gt; </a:t>
            </a:r>
            <a:r>
              <a:rPr lang="fr-BE" sz="2400" dirty="0" err="1"/>
              <a:t>betaalt</a:t>
            </a:r>
            <a:r>
              <a:rPr lang="fr-BE" sz="2400" dirty="0"/>
              <a:t> het REM-</a:t>
            </a:r>
            <a:r>
              <a:rPr lang="fr-BE" sz="2400" dirty="0" err="1"/>
              <a:t>geld</a:t>
            </a:r>
            <a:r>
              <a:rPr lang="fr-BE" sz="2400" dirty="0"/>
              <a:t> </a:t>
            </a:r>
            <a:r>
              <a:rPr lang="fr-BE" sz="2400" dirty="0" err="1"/>
              <a:t>aan</a:t>
            </a:r>
            <a:r>
              <a:rPr lang="fr-BE" sz="2400" dirty="0"/>
              <a:t> de </a:t>
            </a:r>
            <a:r>
              <a:rPr lang="fr-BE" sz="2400" dirty="0" err="1"/>
              <a:t>apotheek</a:t>
            </a:r>
            <a:endParaRPr lang="fr-BE" sz="2400" dirty="0"/>
          </a:p>
          <a:p>
            <a:pPr marL="0" indent="0">
              <a:buNone/>
            </a:pPr>
            <a:r>
              <a:rPr lang="fr-BE" sz="2400" dirty="0"/>
              <a:t>&gt; </a:t>
            </a:r>
            <a:r>
              <a:rPr lang="fr-BE" sz="2400" dirty="0" err="1"/>
              <a:t>Vraagt</a:t>
            </a:r>
            <a:r>
              <a:rPr lang="fr-BE" sz="2400" dirty="0"/>
              <a:t> het BVAC-</a:t>
            </a:r>
            <a:r>
              <a:rPr lang="fr-BE" sz="2400" dirty="0" err="1"/>
              <a:t>attest</a:t>
            </a:r>
            <a:r>
              <a:rPr lang="fr-BE" sz="2400" dirty="0"/>
              <a:t> op (= </a:t>
            </a:r>
            <a:r>
              <a:rPr lang="fr-BE" sz="2400" dirty="0" err="1"/>
              <a:t>Bijkomende</a:t>
            </a:r>
            <a:r>
              <a:rPr lang="fr-BE" sz="2400" dirty="0"/>
              <a:t> </a:t>
            </a:r>
            <a:r>
              <a:rPr lang="fr-BE" sz="2400" dirty="0" err="1"/>
              <a:t>Verzekering</a:t>
            </a:r>
            <a:r>
              <a:rPr lang="fr-BE" sz="2400" dirty="0"/>
              <a:t>/ Assurance Complémentaire)</a:t>
            </a:r>
            <a:r>
              <a:rPr lang="nl-BE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BE" sz="2400" dirty="0"/>
              <a:t>&gt; </a:t>
            </a:r>
            <a:r>
              <a:rPr lang="fr-BE" sz="2400" dirty="0" err="1"/>
              <a:t>Dient</a:t>
            </a:r>
            <a:r>
              <a:rPr lang="fr-BE" sz="2400" dirty="0"/>
              <a:t> </a:t>
            </a:r>
            <a:r>
              <a:rPr lang="fr-BE" sz="2400" dirty="0" err="1"/>
              <a:t>een</a:t>
            </a:r>
            <a:r>
              <a:rPr lang="fr-BE" sz="2400" dirty="0"/>
              <a:t> </a:t>
            </a:r>
            <a:r>
              <a:rPr lang="fr-BE" sz="2400" dirty="0" err="1"/>
              <a:t>aanvraag</a:t>
            </a:r>
            <a:r>
              <a:rPr lang="fr-BE" sz="2400" dirty="0"/>
              <a:t> </a:t>
            </a:r>
            <a:r>
              <a:rPr lang="fr-BE" sz="2400" dirty="0" err="1"/>
              <a:t>tot</a:t>
            </a:r>
            <a:r>
              <a:rPr lang="fr-BE" sz="2400" dirty="0"/>
              <a:t> </a:t>
            </a:r>
            <a:r>
              <a:rPr lang="fr-BE" sz="2400" dirty="0" err="1"/>
              <a:t>terugbetaling</a:t>
            </a:r>
            <a:r>
              <a:rPr lang="fr-BE" sz="2400" dirty="0"/>
              <a:t> in, </a:t>
            </a:r>
            <a:r>
              <a:rPr lang="fr-BE" sz="2400" dirty="0" err="1"/>
              <a:t>rechtstreeks</a:t>
            </a:r>
            <a:r>
              <a:rPr lang="fr-BE" sz="2400" dirty="0"/>
              <a:t> </a:t>
            </a:r>
            <a:r>
              <a:rPr lang="fr-BE" sz="2400" dirty="0" err="1"/>
              <a:t>bij</a:t>
            </a:r>
            <a:r>
              <a:rPr lang="fr-BE" sz="2400" dirty="0"/>
              <a:t> de </a:t>
            </a:r>
            <a:r>
              <a:rPr lang="fr-BE" sz="2400" dirty="0" err="1"/>
              <a:t>hoofdzetel</a:t>
            </a:r>
            <a:r>
              <a:rPr lang="fr-BE" sz="2400" dirty="0"/>
              <a:t> van Fedasil (</a:t>
            </a:r>
            <a:r>
              <a:rPr lang="fr-BE" sz="2400" dirty="0" err="1"/>
              <a:t>ook</a:t>
            </a:r>
            <a:r>
              <a:rPr lang="fr-BE" sz="2400" dirty="0"/>
              <a:t> </a:t>
            </a:r>
            <a:r>
              <a:rPr lang="fr-BE" sz="2400" dirty="0" err="1"/>
              <a:t>mogelijk</a:t>
            </a:r>
            <a:r>
              <a:rPr lang="fr-BE" sz="2400" dirty="0"/>
              <a:t> via email)</a:t>
            </a:r>
            <a:endParaRPr lang="fr-BE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z="7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53865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3DDF0D-9565-8FCB-4529-4131E0AC5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0" y="1215727"/>
            <a:ext cx="874424" cy="8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32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364" y="1245969"/>
            <a:ext cx="10974015" cy="454122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4000" b="1" dirty="0">
                <a:solidFill>
                  <a:srgbClr val="C00000"/>
                </a:solidFill>
              </a:rPr>
              <a:t>Key messages </a:t>
            </a:r>
            <a:r>
              <a:rPr lang="fr-BE" sz="4000" b="1" dirty="0" err="1">
                <a:solidFill>
                  <a:srgbClr val="C00000"/>
                </a:solidFill>
              </a:rPr>
              <a:t>voor</a:t>
            </a:r>
            <a:r>
              <a:rPr lang="fr-BE" sz="4000" b="1" dirty="0">
                <a:solidFill>
                  <a:srgbClr val="C00000"/>
                </a:solidFill>
              </a:rPr>
              <a:t> de </a:t>
            </a:r>
            <a:r>
              <a:rPr lang="fr-BE" sz="4000" b="1" dirty="0" err="1">
                <a:solidFill>
                  <a:srgbClr val="C00000"/>
                </a:solidFill>
              </a:rPr>
              <a:t>ziekenhuizen</a:t>
            </a:r>
            <a:r>
              <a:rPr lang="fr-BE" sz="4000" b="1" dirty="0">
                <a:solidFill>
                  <a:srgbClr val="C00000"/>
                </a:solidFill>
              </a:rPr>
              <a:t>/ </a:t>
            </a:r>
            <a:r>
              <a:rPr lang="fr-BE" sz="4000" b="1" dirty="0" err="1">
                <a:solidFill>
                  <a:srgbClr val="C00000"/>
                </a:solidFill>
              </a:rPr>
              <a:t>apotheken</a:t>
            </a:r>
            <a:r>
              <a:rPr lang="fr-BE" sz="4000" b="1" dirty="0">
                <a:solidFill>
                  <a:srgbClr val="C00000"/>
                </a:solidFill>
              </a:rPr>
              <a:t>         </a:t>
            </a:r>
          </a:p>
          <a:p>
            <a:pPr marL="0" indent="0">
              <a:buNone/>
            </a:pPr>
            <a:endParaRPr lang="fr-BE" sz="29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BE" sz="3400" dirty="0" err="1"/>
              <a:t>Consultatie</a:t>
            </a:r>
            <a:r>
              <a:rPr lang="fr-BE" sz="3400" dirty="0"/>
              <a:t> van de </a:t>
            </a:r>
            <a:r>
              <a:rPr lang="fr-BE" sz="3400" dirty="0" err="1"/>
              <a:t>rechten</a:t>
            </a:r>
            <a:r>
              <a:rPr lang="fr-BE" sz="3400" dirty="0"/>
              <a:t> van de VIB via « </a:t>
            </a:r>
            <a:r>
              <a:rPr lang="fr-BE" sz="3400" b="1" dirty="0" err="1"/>
              <a:t>MyCareNet</a:t>
            </a:r>
            <a:r>
              <a:rPr lang="fr-BE" sz="3400" b="1" dirty="0"/>
              <a:t> </a:t>
            </a:r>
            <a:r>
              <a:rPr lang="fr-BE" sz="3400" dirty="0"/>
              <a:t>»</a:t>
            </a:r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dirty="0"/>
              <a:t>HZIV </a:t>
            </a:r>
            <a:r>
              <a:rPr lang="fr-BE" sz="3400" dirty="0" err="1"/>
              <a:t>controleert</a:t>
            </a:r>
            <a:r>
              <a:rPr lang="fr-BE" sz="3400" dirty="0"/>
              <a:t> de </a:t>
            </a:r>
            <a:r>
              <a:rPr lang="fr-BE" sz="3400" dirty="0" err="1"/>
              <a:t>factuur</a:t>
            </a:r>
            <a:r>
              <a:rPr lang="fr-BE" sz="3400" dirty="0"/>
              <a:t> via de </a:t>
            </a:r>
            <a:r>
              <a:rPr lang="fr-BE" sz="3400" dirty="0" err="1"/>
              <a:t>lijst</a:t>
            </a:r>
            <a:r>
              <a:rPr lang="fr-BE" sz="3400" dirty="0"/>
              <a:t> met </a:t>
            </a:r>
            <a:r>
              <a:rPr lang="fr-BE" sz="3400" dirty="0" err="1"/>
              <a:t>rechthebbenden</a:t>
            </a:r>
            <a:r>
              <a:rPr lang="fr-BE" sz="3400" dirty="0"/>
              <a:t> en </a:t>
            </a:r>
            <a:r>
              <a:rPr lang="fr-BE" sz="3400" dirty="0" err="1"/>
              <a:t>betaalt</a:t>
            </a:r>
            <a:r>
              <a:rPr lang="fr-BE" sz="3400" dirty="0"/>
              <a:t> </a:t>
            </a:r>
            <a:r>
              <a:rPr lang="fr-BE" sz="3400" dirty="0" err="1"/>
              <a:t>automatisch</a:t>
            </a:r>
            <a:r>
              <a:rPr lang="fr-BE" sz="3400" dirty="0"/>
              <a:t> de </a:t>
            </a:r>
            <a:r>
              <a:rPr lang="fr-BE" sz="3400" dirty="0" err="1"/>
              <a:t>prestaties</a:t>
            </a:r>
            <a:endParaRPr lang="fr-BE" sz="3400" dirty="0"/>
          </a:p>
          <a:p>
            <a:pPr>
              <a:buFontTx/>
              <a:buChar char="-"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b="1" dirty="0" err="1"/>
              <a:t>Geen</a:t>
            </a:r>
            <a:r>
              <a:rPr lang="fr-BE" sz="3400" b="1" dirty="0"/>
              <a:t> </a:t>
            </a:r>
            <a:r>
              <a:rPr lang="fr-BE" sz="3400" b="1" dirty="0" err="1"/>
              <a:t>requisitoria</a:t>
            </a:r>
            <a:r>
              <a:rPr lang="fr-BE" sz="3400" b="1" dirty="0"/>
              <a:t> </a:t>
            </a:r>
            <a:r>
              <a:rPr lang="fr-BE" sz="3400" b="1" dirty="0" err="1"/>
              <a:t>meer</a:t>
            </a:r>
            <a:r>
              <a:rPr lang="fr-BE" sz="3400" b="1" dirty="0"/>
              <a:t> </a:t>
            </a:r>
            <a:r>
              <a:rPr lang="fr-BE" sz="3400" dirty="0"/>
              <a:t>(</a:t>
            </a:r>
            <a:r>
              <a:rPr lang="fr-BE" sz="3400" dirty="0" err="1"/>
              <a:t>voor</a:t>
            </a:r>
            <a:r>
              <a:rPr lang="fr-BE" sz="3400" dirty="0"/>
              <a:t> de </a:t>
            </a:r>
            <a:r>
              <a:rPr lang="fr-BE" sz="3400" dirty="0" err="1"/>
              <a:t>groene</a:t>
            </a:r>
            <a:r>
              <a:rPr lang="fr-BE" sz="3400" dirty="0"/>
              <a:t> codes) &gt; </a:t>
            </a:r>
            <a:r>
              <a:rPr lang="fr-BE" sz="3400" dirty="0" err="1"/>
              <a:t>een</a:t>
            </a:r>
            <a:r>
              <a:rPr lang="fr-BE" sz="3400" dirty="0"/>
              <a:t> </a:t>
            </a:r>
            <a:r>
              <a:rPr lang="fr-BE" sz="3400" b="1" dirty="0" err="1"/>
              <a:t>identiteitsbewijs</a:t>
            </a:r>
            <a:r>
              <a:rPr lang="fr-BE" sz="3400" dirty="0"/>
              <a:t> </a:t>
            </a:r>
            <a:r>
              <a:rPr lang="fr-BE" sz="3400" dirty="0" err="1"/>
              <a:t>volstaat</a:t>
            </a:r>
            <a:r>
              <a:rPr lang="fr-BE" sz="3400" dirty="0"/>
              <a:t> </a:t>
            </a:r>
            <a:r>
              <a:rPr lang="fr-BE" sz="3400" dirty="0" err="1"/>
              <a:t>voor</a:t>
            </a:r>
            <a:r>
              <a:rPr lang="fr-BE" sz="3400" dirty="0"/>
              <a:t> de VIB (</a:t>
            </a:r>
            <a:r>
              <a:rPr lang="fr-BE" sz="3400" dirty="0" err="1"/>
              <a:t>oranje</a:t>
            </a:r>
            <a:r>
              <a:rPr lang="fr-BE" sz="3400" dirty="0"/>
              <a:t> </a:t>
            </a:r>
            <a:r>
              <a:rPr lang="fr-BE" sz="3400" dirty="0" err="1"/>
              <a:t>kaart</a:t>
            </a:r>
            <a:r>
              <a:rPr lang="fr-BE" sz="3400" dirty="0"/>
              <a:t>, </a:t>
            </a:r>
            <a:r>
              <a:rPr lang="fr-BE" sz="3400" dirty="0" err="1"/>
              <a:t>bijlage</a:t>
            </a:r>
            <a:r>
              <a:rPr lang="fr-BE" sz="3400" dirty="0"/>
              <a:t> 26 of </a:t>
            </a:r>
            <a:r>
              <a:rPr lang="fr-BE" sz="3400" dirty="0" err="1"/>
              <a:t>bijlage</a:t>
            </a:r>
            <a:r>
              <a:rPr lang="fr-BE" sz="3400" dirty="0"/>
              <a:t> 25) </a:t>
            </a:r>
          </a:p>
          <a:p>
            <a:pPr>
              <a:buFontTx/>
              <a:buChar char="-"/>
            </a:pPr>
            <a:endParaRPr lang="fr-BE" sz="3400" dirty="0">
              <a:highlight>
                <a:srgbClr val="FFFF00"/>
              </a:highlight>
            </a:endParaRPr>
          </a:p>
          <a:p>
            <a:pPr>
              <a:buFontTx/>
              <a:buChar char="-"/>
            </a:pPr>
            <a:r>
              <a:rPr lang="fr-BE" sz="3400" dirty="0" err="1"/>
              <a:t>Bepaalde</a:t>
            </a:r>
            <a:r>
              <a:rPr lang="fr-BE" sz="3400" dirty="0"/>
              <a:t> </a:t>
            </a:r>
            <a:r>
              <a:rPr lang="fr-BE" sz="3400" dirty="0" err="1"/>
              <a:t>soorten</a:t>
            </a:r>
            <a:r>
              <a:rPr lang="fr-BE" sz="3400" dirty="0"/>
              <a:t> </a:t>
            </a:r>
            <a:r>
              <a:rPr lang="fr-BE" sz="3400" dirty="0" err="1"/>
              <a:t>zorg</a:t>
            </a:r>
            <a:r>
              <a:rPr lang="fr-BE" sz="3400" dirty="0"/>
              <a:t> </a:t>
            </a:r>
            <a:r>
              <a:rPr lang="fr-BE" sz="3400" dirty="0" err="1"/>
              <a:t>kunnen</a:t>
            </a:r>
            <a:r>
              <a:rPr lang="fr-BE" sz="3400" dirty="0"/>
              <a:t> </a:t>
            </a:r>
            <a:r>
              <a:rPr lang="fr-BE" sz="3400" dirty="0" err="1"/>
              <a:t>nooit</a:t>
            </a:r>
            <a:r>
              <a:rPr lang="fr-BE" sz="3400" dirty="0"/>
              <a:t> </a:t>
            </a:r>
            <a:r>
              <a:rPr lang="fr-BE" sz="3400" dirty="0" err="1"/>
              <a:t>wettelijk</a:t>
            </a:r>
            <a:r>
              <a:rPr lang="fr-BE" sz="3400" dirty="0"/>
              <a:t> </a:t>
            </a:r>
            <a:r>
              <a:rPr lang="fr-BE" sz="3400" dirty="0" err="1"/>
              <a:t>worden</a:t>
            </a:r>
            <a:r>
              <a:rPr lang="fr-BE" sz="3400" dirty="0"/>
              <a:t> </a:t>
            </a:r>
            <a:r>
              <a:rPr lang="fr-BE" sz="3400" dirty="0" err="1"/>
              <a:t>gefactureerd</a:t>
            </a:r>
            <a:r>
              <a:rPr lang="fr-BE" sz="3400" dirty="0"/>
              <a:t> </a:t>
            </a:r>
            <a:r>
              <a:rPr lang="fr-BE" sz="3400" dirty="0" err="1"/>
              <a:t>voor</a:t>
            </a:r>
            <a:r>
              <a:rPr lang="fr-BE" sz="3400" dirty="0"/>
              <a:t> de VIB (</a:t>
            </a:r>
            <a:r>
              <a:rPr lang="fr-BE" sz="3400" dirty="0" err="1"/>
              <a:t>zoals</a:t>
            </a:r>
            <a:r>
              <a:rPr lang="fr-BE" sz="3400" dirty="0"/>
              <a:t> orthodontie en </a:t>
            </a:r>
            <a:r>
              <a:rPr lang="fr-BE" sz="3400" dirty="0" err="1"/>
              <a:t>vruchtbaarheidsbehandelingen</a:t>
            </a:r>
            <a:r>
              <a:rPr lang="fr-BE" sz="3400" dirty="0"/>
              <a:t>)</a:t>
            </a:r>
          </a:p>
          <a:p>
            <a:pPr>
              <a:buFontTx/>
              <a:buChar char="-"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dirty="0" err="1"/>
              <a:t>Voor</a:t>
            </a:r>
            <a:r>
              <a:rPr lang="fr-BE" sz="3400" dirty="0"/>
              <a:t>  de </a:t>
            </a:r>
            <a:r>
              <a:rPr lang="fr-BE" sz="3400" dirty="0" err="1"/>
              <a:t>overige</a:t>
            </a:r>
            <a:r>
              <a:rPr lang="fr-BE" sz="3400" dirty="0"/>
              <a:t> </a:t>
            </a:r>
            <a:r>
              <a:rPr lang="fr-BE" sz="3400" dirty="0" err="1"/>
              <a:t>zorgverlening</a:t>
            </a:r>
            <a:r>
              <a:rPr lang="fr-BE" sz="3400" dirty="0"/>
              <a:t>&gt; </a:t>
            </a:r>
            <a:r>
              <a:rPr lang="fr-BE" sz="3400" b="1" dirty="0" err="1"/>
              <a:t>dezelfde</a:t>
            </a:r>
            <a:r>
              <a:rPr lang="fr-BE" sz="3400" b="1" dirty="0"/>
              <a:t> </a:t>
            </a:r>
            <a:r>
              <a:rPr lang="fr-BE" sz="3400" b="1" dirty="0" err="1"/>
              <a:t>richtlijnen</a:t>
            </a:r>
            <a:r>
              <a:rPr lang="fr-BE" sz="3400" b="1" dirty="0"/>
              <a:t> </a:t>
            </a:r>
            <a:r>
              <a:rPr lang="fr-BE" sz="3400" b="1" dirty="0" err="1"/>
              <a:t>als</a:t>
            </a:r>
            <a:r>
              <a:rPr lang="fr-BE" sz="3400" b="1" dirty="0"/>
              <a:t> </a:t>
            </a:r>
            <a:r>
              <a:rPr lang="fr-BE" sz="3400" b="1" dirty="0" err="1"/>
              <a:t>voor</a:t>
            </a:r>
            <a:r>
              <a:rPr lang="fr-BE" sz="3400" b="1" dirty="0"/>
              <a:t> </a:t>
            </a:r>
            <a:r>
              <a:rPr lang="fr-BE" sz="3400" b="1" dirty="0" err="1"/>
              <a:t>Belgische</a:t>
            </a:r>
            <a:r>
              <a:rPr lang="fr-BE" sz="3400" b="1" dirty="0"/>
              <a:t> burgers </a:t>
            </a:r>
            <a:r>
              <a:rPr lang="fr-BE" sz="3400" dirty="0" err="1"/>
              <a:t>zijn</a:t>
            </a:r>
            <a:r>
              <a:rPr lang="fr-BE" sz="3400" dirty="0"/>
              <a:t> van </a:t>
            </a:r>
            <a:r>
              <a:rPr lang="fr-BE" sz="3400" dirty="0" err="1"/>
              <a:t>toepassing</a:t>
            </a:r>
            <a:r>
              <a:rPr lang="fr-BE" sz="3400" dirty="0"/>
              <a:t> + </a:t>
            </a:r>
            <a:r>
              <a:rPr lang="fr-BE" sz="3400" dirty="0" err="1"/>
              <a:t>wettelijke</a:t>
            </a:r>
            <a:r>
              <a:rPr lang="fr-BE" sz="3400" dirty="0"/>
              <a:t> </a:t>
            </a:r>
            <a:r>
              <a:rPr lang="fr-BE" sz="3400" dirty="0" err="1"/>
              <a:t>goedkeuringen</a:t>
            </a:r>
            <a:r>
              <a:rPr lang="fr-BE" sz="3400" dirty="0"/>
              <a:t> </a:t>
            </a:r>
            <a:r>
              <a:rPr lang="fr-BE" sz="3400" dirty="0" err="1"/>
              <a:t>worden</a:t>
            </a:r>
            <a:r>
              <a:rPr lang="fr-BE" sz="3400" dirty="0"/>
              <a:t> </a:t>
            </a:r>
            <a:r>
              <a:rPr lang="fr-BE" sz="3400" dirty="0" err="1"/>
              <a:t>aangevraagd</a:t>
            </a:r>
            <a:r>
              <a:rPr lang="fr-BE" sz="3400" dirty="0"/>
              <a:t> </a:t>
            </a:r>
            <a:r>
              <a:rPr lang="fr-BE" sz="3400" dirty="0" err="1"/>
              <a:t>bij</a:t>
            </a:r>
            <a:r>
              <a:rPr lang="fr-BE" sz="3400" dirty="0"/>
              <a:t> de </a:t>
            </a:r>
            <a:r>
              <a:rPr lang="fr-BE" sz="3400" dirty="0" err="1"/>
              <a:t>adviserend</a:t>
            </a:r>
            <a:r>
              <a:rPr lang="fr-BE" sz="3400" dirty="0"/>
              <a:t> arts van </a:t>
            </a:r>
            <a:r>
              <a:rPr lang="fr-BE" sz="3400" dirty="0" err="1"/>
              <a:t>Fedasil</a:t>
            </a:r>
            <a:endParaRPr lang="fr-BE" sz="3400" dirty="0"/>
          </a:p>
          <a:p>
            <a:pPr>
              <a:buFontTx/>
              <a:buChar char="-"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b="1" dirty="0" err="1"/>
              <a:t>Aanvragen</a:t>
            </a:r>
            <a:r>
              <a:rPr lang="fr-BE" sz="3400" b="1" dirty="0"/>
              <a:t> </a:t>
            </a:r>
            <a:r>
              <a:rPr lang="fr-BE" sz="3400" b="1" dirty="0" err="1"/>
              <a:t>voor</a:t>
            </a:r>
            <a:r>
              <a:rPr lang="fr-BE" sz="3400" b="1" dirty="0"/>
              <a:t> </a:t>
            </a:r>
            <a:r>
              <a:rPr lang="fr-BE" sz="3400" b="1" dirty="0" err="1"/>
              <a:t>goedkeuring</a:t>
            </a:r>
            <a:r>
              <a:rPr lang="fr-BE" sz="3400" b="1" dirty="0"/>
              <a:t>&gt; NIET ELEKTRONISCH INGEDIEND </a:t>
            </a:r>
            <a:r>
              <a:rPr lang="fr-BE" sz="3400" dirty="0"/>
              <a:t>(</a:t>
            </a:r>
            <a:r>
              <a:rPr lang="fr-BE" sz="3400" dirty="0" err="1"/>
              <a:t>zoals</a:t>
            </a:r>
            <a:r>
              <a:rPr lang="fr-BE" sz="3400" dirty="0"/>
              <a:t> </a:t>
            </a:r>
            <a:r>
              <a:rPr lang="fr-BE" sz="3400" dirty="0" err="1"/>
              <a:t>bij</a:t>
            </a:r>
            <a:r>
              <a:rPr lang="fr-BE" sz="3400" dirty="0"/>
              <a:t> de </a:t>
            </a:r>
            <a:r>
              <a:rPr lang="fr-BE" sz="3400" dirty="0" err="1"/>
              <a:t>mutualiteiten</a:t>
            </a:r>
            <a:r>
              <a:rPr lang="fr-BE" sz="3400" dirty="0"/>
              <a:t>) &gt; </a:t>
            </a:r>
            <a:r>
              <a:rPr lang="fr-BE" sz="3400" dirty="0" err="1"/>
              <a:t>aanvragen</a:t>
            </a:r>
            <a:r>
              <a:rPr lang="fr-BE" sz="3400" dirty="0"/>
              <a:t> </a:t>
            </a:r>
            <a:r>
              <a:rPr lang="fr-BE" sz="3400" dirty="0" err="1"/>
              <a:t>moeten</a:t>
            </a:r>
            <a:r>
              <a:rPr lang="fr-BE" sz="3400" dirty="0"/>
              <a:t> </a:t>
            </a:r>
            <a:r>
              <a:rPr lang="fr-BE" sz="3400" dirty="0" err="1"/>
              <a:t>worden</a:t>
            </a:r>
            <a:r>
              <a:rPr lang="fr-BE" sz="3400" dirty="0"/>
              <a:t> </a:t>
            </a:r>
            <a:r>
              <a:rPr lang="fr-BE" sz="3400" dirty="0" err="1"/>
              <a:t>ingediend</a:t>
            </a:r>
            <a:r>
              <a:rPr lang="fr-BE" sz="3400" dirty="0"/>
              <a:t> </a:t>
            </a:r>
            <a:r>
              <a:rPr lang="fr-BE" sz="3400" dirty="0" err="1"/>
              <a:t>bij</a:t>
            </a:r>
            <a:r>
              <a:rPr lang="fr-BE" sz="3400" dirty="0"/>
              <a:t> de </a:t>
            </a:r>
            <a:r>
              <a:rPr lang="fr-BE" sz="3400" dirty="0" err="1"/>
              <a:t>adviserend</a:t>
            </a:r>
            <a:r>
              <a:rPr lang="fr-BE" sz="3400" dirty="0"/>
              <a:t> arts van </a:t>
            </a:r>
            <a:r>
              <a:rPr lang="fr-BE" sz="3400" dirty="0" err="1"/>
              <a:t>Fedasil</a:t>
            </a:r>
            <a:r>
              <a:rPr lang="fr-BE" sz="3400" dirty="0"/>
              <a:t> via het </a:t>
            </a:r>
            <a:r>
              <a:rPr lang="fr-BE" sz="3400" dirty="0" err="1"/>
              <a:t>formulier</a:t>
            </a:r>
            <a:r>
              <a:rPr lang="fr-BE" sz="3400" dirty="0"/>
              <a:t> met </a:t>
            </a:r>
            <a:r>
              <a:rPr lang="fr-BE" sz="3400" dirty="0" err="1"/>
              <a:t>een</a:t>
            </a:r>
            <a:r>
              <a:rPr lang="fr-BE" sz="3400" dirty="0"/>
              <a:t> </a:t>
            </a:r>
            <a:r>
              <a:rPr lang="fr-BE" sz="3400" dirty="0" err="1"/>
              <a:t>medisch</a:t>
            </a:r>
            <a:r>
              <a:rPr lang="fr-BE" sz="3400" dirty="0"/>
              <a:t> </a:t>
            </a:r>
            <a:r>
              <a:rPr lang="fr-BE" sz="3400" dirty="0" err="1"/>
              <a:t>verslag</a:t>
            </a:r>
            <a:r>
              <a:rPr lang="fr-BE" sz="3400" dirty="0"/>
              <a:t>, </a:t>
            </a:r>
            <a:r>
              <a:rPr lang="fr-BE" sz="3400" dirty="0" err="1"/>
              <a:t>waarbij</a:t>
            </a:r>
            <a:r>
              <a:rPr lang="fr-BE" sz="3400" dirty="0"/>
              <a:t> </a:t>
            </a:r>
            <a:r>
              <a:rPr lang="fr-BE" sz="3400" dirty="0" err="1"/>
              <a:t>steeds</a:t>
            </a:r>
            <a:r>
              <a:rPr lang="fr-BE" sz="3400" dirty="0"/>
              <a:t> de </a:t>
            </a:r>
            <a:r>
              <a:rPr lang="fr-BE" sz="3400" b="1" dirty="0"/>
              <a:t>RIZIV-</a:t>
            </a:r>
            <a:r>
              <a:rPr lang="fr-BE" sz="3400" b="1" dirty="0" err="1"/>
              <a:t>nomenclatuurcode</a:t>
            </a:r>
            <a:r>
              <a:rPr lang="fr-BE" sz="3400" b="1" dirty="0"/>
              <a:t> </a:t>
            </a:r>
            <a:r>
              <a:rPr lang="fr-BE" sz="3400" dirty="0" err="1"/>
              <a:t>moet</a:t>
            </a:r>
            <a:r>
              <a:rPr lang="fr-BE" sz="3400" dirty="0"/>
              <a:t> </a:t>
            </a:r>
            <a:r>
              <a:rPr lang="fr-BE" sz="3400" dirty="0" err="1"/>
              <a:t>worden</a:t>
            </a:r>
            <a:r>
              <a:rPr lang="fr-BE" sz="3400" dirty="0"/>
              <a:t> </a:t>
            </a:r>
            <a:r>
              <a:rPr lang="fr-BE" sz="3400" dirty="0" err="1"/>
              <a:t>vermeld</a:t>
            </a:r>
            <a:r>
              <a:rPr lang="fr-BE" sz="3400" dirty="0"/>
              <a:t>. </a:t>
            </a:r>
          </a:p>
          <a:p>
            <a:pPr>
              <a:buFontTx/>
              <a:buChar char="-"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b="1" dirty="0" err="1"/>
              <a:t>Geneesmiddelen</a:t>
            </a:r>
            <a:r>
              <a:rPr lang="fr-BE" sz="3400" b="1" dirty="0"/>
              <a:t> </a:t>
            </a:r>
            <a:r>
              <a:rPr lang="fr-BE" sz="3400" b="1" dirty="0" err="1"/>
              <a:t>uit</a:t>
            </a:r>
            <a:r>
              <a:rPr lang="fr-BE" sz="3400" b="1" dirty="0"/>
              <a:t> de </a:t>
            </a:r>
            <a:r>
              <a:rPr lang="fr-BE" sz="3400" b="1" dirty="0" err="1"/>
              <a:t>categorie</a:t>
            </a:r>
            <a:r>
              <a:rPr lang="fr-BE" sz="3400" b="1" dirty="0"/>
              <a:t> IV, IV bis, VIII </a:t>
            </a:r>
            <a:r>
              <a:rPr lang="fr-BE" sz="3400" dirty="0"/>
              <a:t>&gt; de </a:t>
            </a:r>
            <a:r>
              <a:rPr lang="fr-BE" sz="3400" dirty="0" err="1"/>
              <a:t>specialist</a:t>
            </a:r>
            <a:r>
              <a:rPr lang="fr-BE" sz="3400" dirty="0"/>
              <a:t> </a:t>
            </a:r>
            <a:r>
              <a:rPr lang="fr-BE" sz="3400" dirty="0" err="1"/>
              <a:t>moet</a:t>
            </a:r>
            <a:r>
              <a:rPr lang="fr-BE" sz="3400" dirty="0"/>
              <a:t> het </a:t>
            </a:r>
            <a:r>
              <a:rPr lang="fr-BE" sz="3400" dirty="0" err="1"/>
              <a:t>uitgeprinte</a:t>
            </a:r>
            <a:r>
              <a:rPr lang="fr-BE" sz="3400" dirty="0"/>
              <a:t> </a:t>
            </a:r>
            <a:r>
              <a:rPr lang="fr-BE" sz="3400" dirty="0" err="1"/>
              <a:t>voorschrift</a:t>
            </a:r>
            <a:r>
              <a:rPr lang="fr-BE" sz="3400" dirty="0"/>
              <a:t> en het correcte </a:t>
            </a:r>
            <a:r>
              <a:rPr lang="fr-BE" sz="3400" dirty="0" err="1"/>
              <a:t>aanvraagformulier</a:t>
            </a:r>
            <a:r>
              <a:rPr lang="fr-BE" sz="3400" dirty="0"/>
              <a:t> (met </a:t>
            </a:r>
            <a:r>
              <a:rPr lang="fr-BE" sz="3400" dirty="0" err="1"/>
              <a:t>handtekening</a:t>
            </a:r>
            <a:r>
              <a:rPr lang="fr-BE" sz="3400" dirty="0"/>
              <a:t>) </a:t>
            </a:r>
            <a:r>
              <a:rPr lang="fr-BE" sz="3400" dirty="0" err="1"/>
              <a:t>bezorgen</a:t>
            </a:r>
            <a:r>
              <a:rPr lang="fr-BE" sz="3400" dirty="0"/>
              <a:t>.</a:t>
            </a: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48594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95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277" y="1032778"/>
            <a:ext cx="10342575" cy="3138280"/>
          </a:xfrm>
        </p:spPr>
        <p:txBody>
          <a:bodyPr>
            <a:normAutofit/>
          </a:bodyPr>
          <a:lstStyle/>
          <a:p>
            <a:pPr algn="ctr"/>
            <a:br>
              <a:rPr lang="fr-BE" sz="6400" b="1" dirty="0">
                <a:latin typeface="Raleway ExtraBold" panose="020B0604020202020204" charset="0"/>
              </a:rPr>
            </a:br>
            <a:r>
              <a:rPr lang="fr-BE" sz="7200" b="1" dirty="0" err="1">
                <a:latin typeface="Raleway ExtraBold" panose="020B0604020202020204" charset="0"/>
              </a:rPr>
              <a:t>F</a:t>
            </a:r>
            <a:r>
              <a:rPr lang="fr-BE" sz="7200" b="1" dirty="0" err="1"/>
              <a:t>ormulier</a:t>
            </a:r>
            <a:r>
              <a:rPr lang="fr-BE" sz="7200" b="1" dirty="0"/>
              <a:t> </a:t>
            </a:r>
            <a:r>
              <a:rPr lang="fr-BE" sz="7200" b="1" dirty="0" err="1"/>
              <a:t>Mediform</a:t>
            </a:r>
            <a:br>
              <a:rPr lang="fr-BE" sz="7200" b="1" dirty="0">
                <a:solidFill>
                  <a:srgbClr val="C00000"/>
                </a:solidFill>
              </a:rPr>
            </a:br>
            <a:endParaRPr lang="fr-BE" sz="2800" b="1" dirty="0"/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60080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7867" y="656637"/>
            <a:ext cx="9675191" cy="122249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 err="1">
                <a:solidFill>
                  <a:srgbClr val="C00000"/>
                </a:solidFill>
              </a:rPr>
              <a:t>Formulier</a:t>
            </a:r>
            <a:r>
              <a:rPr lang="fr-BE" sz="4800" b="1" dirty="0">
                <a:solidFill>
                  <a:srgbClr val="C00000"/>
                </a:solidFill>
              </a:rPr>
              <a:t>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056B84C-365F-CEB5-81CB-977B5D11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96116" y="359089"/>
            <a:ext cx="1606929" cy="15200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26E01E-FF09-53CA-9A1D-24587B87ECB8}"/>
              </a:ext>
            </a:extLst>
          </p:cNvPr>
          <p:cNvSpPr txBox="1"/>
          <p:nvPr/>
        </p:nvSpPr>
        <p:spPr>
          <a:xfrm>
            <a:off x="674396" y="1698959"/>
            <a:ext cx="9675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Online formulier om een </a:t>
            </a:r>
            <a:r>
              <a:rPr lang="nl-BE" sz="2400" b="1" dirty="0"/>
              <a:t>aanvraag </a:t>
            </a:r>
            <a:r>
              <a:rPr lang="nl-BE" sz="2400" b="1" dirty="0" err="1"/>
              <a:t>requisitorium</a:t>
            </a:r>
            <a:r>
              <a:rPr lang="nl-BE" sz="2400" b="1" dirty="0"/>
              <a:t> </a:t>
            </a:r>
            <a:r>
              <a:rPr lang="nl-BE" sz="2400" dirty="0"/>
              <a:t>of een </a:t>
            </a:r>
            <a:r>
              <a:rPr lang="nl-BE" sz="2400" b="1" dirty="0"/>
              <a:t>aanvraag tot ten laste name </a:t>
            </a:r>
            <a:r>
              <a:rPr lang="nl-BE" sz="2400" dirty="0"/>
              <a:t>voor de oranje codes (ziekenhuis/apotheek) in te 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De oude link voor aanvraag </a:t>
            </a:r>
            <a:r>
              <a:rPr lang="nl-BE" sz="2400" b="1" dirty="0" err="1"/>
              <a:t>requisitoria</a:t>
            </a:r>
            <a:r>
              <a:rPr lang="nl-BE" sz="2400" b="1" dirty="0"/>
              <a:t> </a:t>
            </a:r>
            <a:r>
              <a:rPr lang="nl-BE" sz="2400" dirty="0"/>
              <a:t>zal ook naar het nieuwe formulier leiden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1B9B3C-E0A5-2E4F-9107-2D5B8FF7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42" y="3637951"/>
            <a:ext cx="8078104" cy="26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266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594FCB1-346B-0476-C31D-DEB67B67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5" y="508673"/>
            <a:ext cx="10479932" cy="151803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A3D5AE-3F59-439A-65E7-EC6938927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91206" y="490730"/>
            <a:ext cx="1606929" cy="15200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88312B-5344-F5F6-443F-2B01F738C0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68" t="24697" r="25341" b="37576"/>
          <a:stretch/>
        </p:blipFill>
        <p:spPr>
          <a:xfrm>
            <a:off x="1859973" y="2312941"/>
            <a:ext cx="713893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4134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1428DD6-352D-DE6B-05F3-FA7900106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4" y="581409"/>
            <a:ext cx="10479932" cy="151803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78185B-A647-EA88-2F0B-4BB446E55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91206" y="490730"/>
            <a:ext cx="1606929" cy="15200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E3E73E-BC3D-9994-25FF-8CDE05A512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44" t="19697" r="28068" b="13181"/>
          <a:stretch/>
        </p:blipFill>
        <p:spPr>
          <a:xfrm>
            <a:off x="2691245" y="1465117"/>
            <a:ext cx="5424055" cy="46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204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575855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 err="1">
                <a:solidFill>
                  <a:srgbClr val="C00000"/>
                </a:solidFill>
              </a:rPr>
              <a:t>Formulier</a:t>
            </a:r>
            <a:r>
              <a:rPr lang="fr-BE" sz="4800" b="1" dirty="0">
                <a:solidFill>
                  <a:srgbClr val="C00000"/>
                </a:solidFill>
              </a:rPr>
              <a:t>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CD50C3-984A-7440-2028-BCFA56851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949812" y="492901"/>
            <a:ext cx="1606929" cy="15200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7B4E08-6A77-770B-CE2A-CF5EB7580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46" y="1449404"/>
            <a:ext cx="5903538" cy="4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87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668" y="1717964"/>
            <a:ext cx="10027001" cy="37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3600" dirty="0"/>
          </a:p>
          <a:p>
            <a:pPr marL="0" indent="0">
              <a:buNone/>
            </a:pPr>
            <a:endParaRPr lang="fr-BE" sz="3600" dirty="0"/>
          </a:p>
          <a:p>
            <a:pPr marL="457189" indent="-457189">
              <a:buFont typeface="+mj-lt"/>
              <a:buAutoNum type="arabicPeriod"/>
            </a:pPr>
            <a:r>
              <a:rPr lang="fr-BE" sz="3600" dirty="0"/>
              <a:t>Project « HZIV4FEDASIL / CAAMI4FEDASIL »</a:t>
            </a:r>
          </a:p>
          <a:p>
            <a:pPr marL="457189" indent="-457189">
              <a:buFont typeface="+mj-lt"/>
              <a:buAutoNum type="arabicPeriod"/>
            </a:pPr>
            <a:r>
              <a:rPr lang="fr-BE" sz="3600" dirty="0" err="1"/>
              <a:t>Formulier</a:t>
            </a:r>
            <a:r>
              <a:rPr lang="fr-BE" sz="3600" dirty="0"/>
              <a:t> « </a:t>
            </a:r>
            <a:r>
              <a:rPr lang="fr-BE" sz="3600" dirty="0" err="1"/>
              <a:t>Mediform</a:t>
            </a:r>
            <a:r>
              <a:rPr lang="fr-BE" sz="3600" dirty="0"/>
              <a:t> »</a:t>
            </a:r>
          </a:p>
          <a:p>
            <a:pPr marL="457189" indent="-457189">
              <a:buFont typeface="+mj-lt"/>
              <a:buAutoNum type="arabicPeriod"/>
            </a:pPr>
            <a:r>
              <a:rPr lang="fr-BE" sz="3600" dirty="0" err="1"/>
              <a:t>Praktische</a:t>
            </a:r>
            <a:r>
              <a:rPr lang="fr-BE" sz="3600" dirty="0"/>
              <a:t> Info</a:t>
            </a:r>
          </a:p>
          <a:p>
            <a:pPr marL="457189" indent="-457189">
              <a:buFont typeface="+mj-lt"/>
              <a:buAutoNum type="arabicPeriod"/>
            </a:pPr>
            <a:r>
              <a:rPr lang="fr-BE" sz="3600" dirty="0" err="1"/>
              <a:t>Vraag</a:t>
            </a:r>
            <a:r>
              <a:rPr lang="fr-BE" sz="3600" dirty="0"/>
              <a:t>/</a:t>
            </a:r>
            <a:r>
              <a:rPr lang="fr-BE" sz="3600" dirty="0" err="1"/>
              <a:t>Antwoord</a:t>
            </a:r>
            <a:endParaRPr lang="fr-BE" sz="3600" dirty="0"/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707" y="815005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6000" b="1" dirty="0">
                <a:solidFill>
                  <a:srgbClr val="CF192C"/>
                </a:solidFill>
                <a:latin typeface="+mn-lt"/>
              </a:rPr>
              <a:t>Agenda</a:t>
            </a:r>
            <a:endParaRPr sz="60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54DE111-A3AB-4691-38BD-5B0FAE25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91" y="535848"/>
            <a:ext cx="2742997" cy="11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305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571292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 err="1">
                <a:solidFill>
                  <a:srgbClr val="C00000"/>
                </a:solidFill>
              </a:rPr>
              <a:t>Formulier</a:t>
            </a:r>
            <a:r>
              <a:rPr lang="fr-BE" sz="4800" b="1" dirty="0">
                <a:solidFill>
                  <a:srgbClr val="C00000"/>
                </a:solidFill>
              </a:rPr>
              <a:t>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63708E-BA5B-C0D0-8F9F-98615A380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972720" y="405386"/>
            <a:ext cx="1606929" cy="15200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D2D8C59-3066-6B0A-48E7-E730DA68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94" y="1622975"/>
            <a:ext cx="6921943" cy="45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01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48594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 err="1">
                <a:solidFill>
                  <a:srgbClr val="C00000"/>
                </a:solidFill>
              </a:rPr>
              <a:t>Formulier</a:t>
            </a:r>
            <a:r>
              <a:rPr lang="fr-BE" sz="4800" b="1" dirty="0">
                <a:solidFill>
                  <a:srgbClr val="C00000"/>
                </a:solidFill>
              </a:rPr>
              <a:t>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32395-7E77-6F51-5F57-D50E6DFA7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44C48A-49E3-D861-D302-753DE7ACB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63" t="18809" r="63889" b="7837"/>
          <a:stretch/>
        </p:blipFill>
        <p:spPr bwMode="auto">
          <a:xfrm>
            <a:off x="2538661" y="1333870"/>
            <a:ext cx="5414211" cy="482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51722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219" y="520792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 err="1">
                <a:solidFill>
                  <a:srgbClr val="C00000"/>
                </a:solidFill>
              </a:rPr>
              <a:t>Formulier</a:t>
            </a:r>
            <a:r>
              <a:rPr lang="fr-BE" sz="4800" b="1" dirty="0">
                <a:solidFill>
                  <a:srgbClr val="C00000"/>
                </a:solidFill>
              </a:rPr>
              <a:t>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32395-7E77-6F51-5F57-D50E6DFA7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2D4CC8F-F17C-20EC-1322-46B5BB1E6575}"/>
              </a:ext>
            </a:extLst>
          </p:cNvPr>
          <p:cNvSpPr txBox="1"/>
          <p:nvPr/>
        </p:nvSpPr>
        <p:spPr>
          <a:xfrm>
            <a:off x="1330988" y="1909773"/>
            <a:ext cx="8138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C00000"/>
                </a:solidFill>
              </a:rPr>
              <a:t>Communicatie</a:t>
            </a:r>
            <a:r>
              <a:rPr lang="fr-FR" sz="2000" b="1" dirty="0">
                <a:solidFill>
                  <a:srgbClr val="C00000"/>
                </a:solidFill>
              </a:rPr>
              <a:t> van de </a:t>
            </a:r>
            <a:r>
              <a:rPr lang="fr-FR" sz="2000" b="1" dirty="0" err="1">
                <a:solidFill>
                  <a:srgbClr val="C00000"/>
                </a:solidFill>
              </a:rPr>
              <a:t>beslissing</a:t>
            </a:r>
            <a:r>
              <a:rPr lang="fr-FR" sz="2000" b="1" dirty="0">
                <a:solidFill>
                  <a:srgbClr val="C00000"/>
                </a:solidFill>
              </a:rPr>
              <a:t>: 2 mails</a:t>
            </a:r>
          </a:p>
          <a:p>
            <a:endParaRPr lang="fr-FR" sz="2000" b="1" dirty="0"/>
          </a:p>
          <a:p>
            <a:r>
              <a:rPr lang="fr-FR" sz="2000" b="1" u="sng" dirty="0" err="1"/>
              <a:t>Eerste</a:t>
            </a:r>
            <a:r>
              <a:rPr lang="fr-FR" sz="2000" b="1" u="sng" dirty="0"/>
              <a:t> mail </a:t>
            </a:r>
            <a:r>
              <a:rPr lang="fr-FR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/>
              <a:t>Bevestiging</a:t>
            </a:r>
            <a:r>
              <a:rPr lang="fr-FR" sz="2000" dirty="0"/>
              <a:t> van de </a:t>
            </a:r>
            <a:r>
              <a:rPr lang="fr-FR" sz="2000" dirty="0" err="1"/>
              <a:t>aanvraag</a:t>
            </a:r>
            <a:r>
              <a:rPr lang="fr-FR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Direct </a:t>
            </a:r>
            <a:r>
              <a:rPr lang="fr-FR" sz="2000" dirty="0" err="1"/>
              <a:t>antwoord</a:t>
            </a:r>
            <a:r>
              <a:rPr lang="fr-FR" sz="2000" dirty="0"/>
              <a:t> over de </a:t>
            </a:r>
            <a:r>
              <a:rPr lang="fr-FR" sz="2000" dirty="0" err="1"/>
              <a:t>competentie</a:t>
            </a:r>
            <a:r>
              <a:rPr lang="fr-FR" sz="2000" dirty="0"/>
              <a:t> indien Fedasil niet </a:t>
            </a:r>
            <a:r>
              <a:rPr lang="fr-FR" sz="2000" dirty="0" err="1"/>
              <a:t>bevoegd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endParaRPr lang="fr-FR" sz="2000" dirty="0"/>
          </a:p>
          <a:p>
            <a:endParaRPr lang="fr-FR" sz="2000" b="1" u="sng" dirty="0"/>
          </a:p>
          <a:p>
            <a:r>
              <a:rPr lang="fr-FR" sz="2000" b="1" u="sng" dirty="0" err="1"/>
              <a:t>Tweede</a:t>
            </a:r>
            <a:r>
              <a:rPr lang="fr-FR" sz="2000" b="1" u="sng" dirty="0"/>
              <a:t> mail </a:t>
            </a:r>
            <a:r>
              <a:rPr lang="fr-FR" sz="20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Na analyse of de </a:t>
            </a:r>
            <a:r>
              <a:rPr lang="fr-FR" sz="2000" dirty="0" err="1"/>
              <a:t>medische</a:t>
            </a:r>
            <a:r>
              <a:rPr lang="fr-FR" sz="2000" dirty="0"/>
              <a:t> </a:t>
            </a:r>
            <a:r>
              <a:rPr lang="fr-FR" sz="2000" dirty="0" err="1"/>
              <a:t>kosten</a:t>
            </a:r>
            <a:r>
              <a:rPr lang="fr-FR" sz="2000" dirty="0"/>
              <a:t> </a:t>
            </a:r>
            <a:r>
              <a:rPr lang="fr-FR" sz="2000" dirty="0" err="1"/>
              <a:t>ten</a:t>
            </a:r>
            <a:r>
              <a:rPr lang="fr-FR" sz="2000" dirty="0"/>
              <a:t> </a:t>
            </a:r>
            <a:r>
              <a:rPr lang="fr-FR" sz="2000" dirty="0" err="1"/>
              <a:t>laste</a:t>
            </a:r>
            <a:r>
              <a:rPr lang="fr-FR" sz="2000" dirty="0"/>
              <a:t> </a:t>
            </a:r>
            <a:r>
              <a:rPr lang="fr-FR" sz="2000" dirty="0" err="1"/>
              <a:t>genomen</a:t>
            </a:r>
            <a:r>
              <a:rPr lang="fr-FR" sz="2000" dirty="0"/>
              <a:t> </a:t>
            </a:r>
            <a:r>
              <a:rPr lang="fr-FR" sz="2000" dirty="0" err="1"/>
              <a:t>worden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/>
              <a:t>Ontvangen</a:t>
            </a:r>
            <a:r>
              <a:rPr lang="fr-FR" sz="2000" dirty="0"/>
              <a:t> van </a:t>
            </a:r>
            <a:r>
              <a:rPr lang="fr-FR" sz="2000" dirty="0" err="1"/>
              <a:t>een</a:t>
            </a:r>
            <a:r>
              <a:rPr lang="fr-FR" sz="2000" dirty="0"/>
              <a:t> </a:t>
            </a:r>
            <a:r>
              <a:rPr lang="fr-FR" sz="2000" dirty="0" err="1"/>
              <a:t>requisitorium</a:t>
            </a:r>
            <a:r>
              <a:rPr lang="fr-FR" sz="2000" dirty="0"/>
              <a:t> of </a:t>
            </a:r>
            <a:r>
              <a:rPr lang="fr-FR" sz="2000" dirty="0" err="1"/>
              <a:t>een</a:t>
            </a:r>
            <a:r>
              <a:rPr lang="fr-FR" sz="2000" dirty="0"/>
              <a:t> </a:t>
            </a:r>
            <a:r>
              <a:rPr lang="fr-FR" sz="2000" dirty="0" err="1"/>
              <a:t>weigering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14614690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3A22C-2786-7FDE-F951-65F51DB4E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DA221-0BFA-37F8-DCEC-53040CBB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77" y="1032778"/>
            <a:ext cx="10342575" cy="3138280"/>
          </a:xfrm>
        </p:spPr>
        <p:txBody>
          <a:bodyPr>
            <a:normAutofit/>
          </a:bodyPr>
          <a:lstStyle/>
          <a:p>
            <a:pPr algn="ctr"/>
            <a:br>
              <a:rPr lang="fr-BE" sz="6400" b="1" dirty="0">
                <a:latin typeface="Raleway ExtraBold" panose="020B0604020202020204" charset="0"/>
              </a:rPr>
            </a:br>
            <a:r>
              <a:rPr lang="fr-BE" sz="7200" b="1" dirty="0" err="1">
                <a:latin typeface="Raleway ExtraBold" panose="020B0604020202020204" charset="0"/>
              </a:rPr>
              <a:t>Praktisch</a:t>
            </a:r>
            <a:br>
              <a:rPr lang="fr-BE" sz="7200" b="1" dirty="0">
                <a:solidFill>
                  <a:srgbClr val="C00000"/>
                </a:solidFill>
              </a:rPr>
            </a:br>
            <a:endParaRPr lang="fr-BE" sz="2800" b="1" dirty="0"/>
          </a:p>
        </p:txBody>
      </p:sp>
      <p:pic>
        <p:nvPicPr>
          <p:cNvPr id="3" name="Afbeelding 1">
            <a:extLst>
              <a:ext uri="{FF2B5EF4-FFF2-40B4-BE49-F238E27FC236}">
                <a16:creationId xmlns:a16="http://schemas.microsoft.com/office/drawing/2014/main" id="{AE8F6296-2848-0D48-E7FC-041FF235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7B7D369-CBB7-7ADD-7292-892528C6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A2FF60F-4E12-C9FE-FA21-9946AEE5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14B4C9-43B3-278E-BAD6-2F7EAE72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450704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019" y="1766876"/>
            <a:ext cx="10020278" cy="39048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000" b="1" dirty="0" err="1">
                <a:solidFill>
                  <a:srgbClr val="C00000"/>
                </a:solidFill>
              </a:rPr>
              <a:t>Opmerkingen</a:t>
            </a:r>
            <a:endParaRPr lang="fr-BE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‘691’HZIV4FEDASIL = </a:t>
            </a:r>
            <a:r>
              <a:rPr lang="fr-FR" sz="2200" b="1" dirty="0" err="1"/>
              <a:t>geen</a:t>
            </a:r>
            <a:r>
              <a:rPr lang="fr-FR" sz="2200" b="1" dirty="0"/>
              <a:t> </a:t>
            </a:r>
            <a:r>
              <a:rPr lang="fr-FR" sz="2200" b="1" dirty="0" err="1"/>
              <a:t>aansluiting</a:t>
            </a:r>
            <a:r>
              <a:rPr lang="fr-FR" sz="2200" b="1" dirty="0"/>
              <a:t> </a:t>
            </a:r>
            <a:r>
              <a:rPr lang="fr-FR" sz="2200" b="1" dirty="0" err="1"/>
              <a:t>bij</a:t>
            </a:r>
            <a:r>
              <a:rPr lang="fr-FR" sz="2200" b="1" dirty="0"/>
              <a:t> de </a:t>
            </a:r>
            <a:r>
              <a:rPr lang="fr-FR" sz="2200" b="1" dirty="0" err="1"/>
              <a:t>mutualiteit</a:t>
            </a:r>
            <a:r>
              <a:rPr lang="fr-FR" sz="2200" b="1" dirty="0"/>
              <a:t>.</a:t>
            </a:r>
          </a:p>
          <a:p>
            <a:pPr marL="0" indent="0">
              <a:buNone/>
            </a:pPr>
            <a:r>
              <a:rPr lang="fr-FR" sz="2200" dirty="0"/>
              <a:t> Fedasil </a:t>
            </a:r>
            <a:r>
              <a:rPr lang="fr-FR" sz="2200" dirty="0" err="1"/>
              <a:t>hevelt</a:t>
            </a:r>
            <a:r>
              <a:rPr lang="fr-FR" sz="2200" dirty="0"/>
              <a:t> </a:t>
            </a:r>
            <a:r>
              <a:rPr lang="fr-FR" sz="2200" dirty="0" err="1"/>
              <a:t>enkele</a:t>
            </a:r>
            <a:r>
              <a:rPr lang="fr-FR" sz="2200" dirty="0"/>
              <a:t> </a:t>
            </a:r>
            <a:r>
              <a:rPr lang="fr-FR" sz="2200" dirty="0" err="1"/>
              <a:t>taken</a:t>
            </a:r>
            <a:r>
              <a:rPr lang="fr-FR" sz="2200" dirty="0"/>
              <a:t> over </a:t>
            </a:r>
            <a:r>
              <a:rPr lang="fr-FR" sz="2200" dirty="0" err="1"/>
              <a:t>aan</a:t>
            </a:r>
            <a:r>
              <a:rPr lang="fr-FR" sz="2200" dirty="0"/>
              <a:t> de HZIV, maar dit </a:t>
            </a:r>
            <a:r>
              <a:rPr lang="fr-FR" sz="2200" dirty="0" err="1"/>
              <a:t>betekent</a:t>
            </a:r>
            <a:r>
              <a:rPr lang="fr-FR" sz="2200" dirty="0"/>
              <a:t> niet </a:t>
            </a:r>
            <a:r>
              <a:rPr lang="fr-FR" sz="2200" dirty="0" err="1"/>
              <a:t>dat</a:t>
            </a:r>
            <a:r>
              <a:rPr lang="fr-FR" sz="2200" dirty="0"/>
              <a:t> de VIB </a:t>
            </a:r>
            <a:r>
              <a:rPr lang="fr-FR" sz="2200" dirty="0" err="1"/>
              <a:t>hierdoor</a:t>
            </a:r>
            <a:r>
              <a:rPr lang="fr-FR" sz="2200" dirty="0"/>
              <a:t> </a:t>
            </a:r>
            <a:r>
              <a:rPr lang="fr-FR" sz="2200" dirty="0" err="1"/>
              <a:t>een</a:t>
            </a:r>
            <a:r>
              <a:rPr lang="fr-FR" sz="2200" dirty="0"/>
              <a:t> </a:t>
            </a:r>
            <a:r>
              <a:rPr lang="fr-FR" sz="2200" dirty="0" err="1"/>
              <a:t>ziekteverzekering</a:t>
            </a:r>
            <a:r>
              <a:rPr lang="fr-FR" sz="2200" dirty="0"/>
              <a:t> </a:t>
            </a:r>
            <a:r>
              <a:rPr lang="fr-FR" sz="2200" dirty="0" err="1"/>
              <a:t>hebben</a:t>
            </a:r>
            <a:r>
              <a:rPr lang="fr-FR" sz="2200" dirty="0"/>
              <a:t> </a:t>
            </a:r>
            <a:r>
              <a:rPr lang="fr-FR" sz="2200" dirty="0" err="1"/>
              <a:t>bij</a:t>
            </a:r>
            <a:r>
              <a:rPr lang="fr-FR" sz="2200" dirty="0"/>
              <a:t> de HZIV en </a:t>
            </a:r>
            <a:r>
              <a:rPr lang="fr-FR" sz="2200" dirty="0" err="1"/>
              <a:t>aangesloten</a:t>
            </a:r>
            <a:r>
              <a:rPr lang="fr-FR" sz="2200" dirty="0"/>
              <a:t> </a:t>
            </a:r>
            <a:r>
              <a:rPr lang="fr-FR" sz="2200" dirty="0" err="1"/>
              <a:t>zijn</a:t>
            </a:r>
            <a:r>
              <a:rPr lang="fr-FR" sz="2200" dirty="0"/>
              <a:t> </a:t>
            </a:r>
            <a:r>
              <a:rPr lang="fr-FR" sz="2200" dirty="0" err="1"/>
              <a:t>als</a:t>
            </a:r>
            <a:r>
              <a:rPr lang="fr-FR" sz="2200" dirty="0"/>
              <a:t> </a:t>
            </a:r>
            <a:r>
              <a:rPr lang="fr-FR" sz="2200" dirty="0" err="1"/>
              <a:t>leden</a:t>
            </a:r>
            <a:r>
              <a:rPr lang="fr-FR" sz="2200" dirty="0"/>
              <a:t> van de HZIV. VIB </a:t>
            </a:r>
            <a:r>
              <a:rPr lang="fr-FR" sz="2200" dirty="0" err="1"/>
              <a:t>hebben</a:t>
            </a:r>
            <a:r>
              <a:rPr lang="fr-FR" sz="2200" dirty="0"/>
              <a:t> dus niet </a:t>
            </a:r>
            <a:r>
              <a:rPr lang="fr-FR" sz="2200" dirty="0" err="1"/>
              <a:t>automatisch</a:t>
            </a:r>
            <a:r>
              <a:rPr lang="fr-FR" sz="2200" dirty="0"/>
              <a:t> </a:t>
            </a:r>
            <a:r>
              <a:rPr lang="fr-FR" sz="2200" dirty="0" err="1"/>
              <a:t>dezelfde</a:t>
            </a:r>
            <a:r>
              <a:rPr lang="fr-FR" sz="2200" dirty="0"/>
              <a:t> </a:t>
            </a:r>
            <a:r>
              <a:rPr lang="fr-FR" sz="2200" dirty="0" err="1"/>
              <a:t>rechten</a:t>
            </a:r>
            <a:r>
              <a:rPr lang="fr-FR" sz="2200" dirty="0"/>
              <a:t> &amp; </a:t>
            </a:r>
            <a:r>
              <a:rPr lang="fr-FR" sz="2200" dirty="0" err="1"/>
              <a:t>plichten</a:t>
            </a:r>
            <a:r>
              <a:rPr lang="fr-FR" sz="2200" dirty="0"/>
              <a:t> </a:t>
            </a:r>
            <a:r>
              <a:rPr lang="fr-FR" sz="2200" dirty="0" err="1"/>
              <a:t>als</a:t>
            </a:r>
            <a:r>
              <a:rPr lang="fr-FR" sz="2200" dirty="0"/>
              <a:t> </a:t>
            </a:r>
            <a:r>
              <a:rPr lang="fr-FR" sz="2200" dirty="0" err="1"/>
              <a:t>iemand</a:t>
            </a:r>
            <a:r>
              <a:rPr lang="fr-FR" sz="2200" dirty="0"/>
              <a:t> die </a:t>
            </a:r>
            <a:r>
              <a:rPr lang="fr-FR" sz="2200" dirty="0" err="1"/>
              <a:t>als</a:t>
            </a:r>
            <a:r>
              <a:rPr lang="fr-FR" sz="2200" dirty="0"/>
              <a:t> </a:t>
            </a:r>
            <a:r>
              <a:rPr lang="fr-FR" sz="2200" dirty="0" err="1"/>
              <a:t>lid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aangesloten</a:t>
            </a:r>
            <a:r>
              <a:rPr lang="fr-FR" sz="2200" dirty="0"/>
              <a:t> </a:t>
            </a:r>
            <a:r>
              <a:rPr lang="fr-FR" sz="2200" dirty="0" err="1"/>
              <a:t>bij</a:t>
            </a:r>
            <a:r>
              <a:rPr lang="fr-FR" sz="2200" dirty="0"/>
              <a:t> de HZIV.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err="1"/>
              <a:t>Annulatiekosten</a:t>
            </a:r>
            <a:r>
              <a:rPr lang="fr-FR" sz="2200" dirty="0"/>
              <a:t> en </a:t>
            </a:r>
            <a:r>
              <a:rPr lang="fr-FR" sz="2200" dirty="0" err="1"/>
              <a:t>supplementen</a:t>
            </a:r>
            <a:r>
              <a:rPr lang="fr-FR" sz="2200" dirty="0"/>
              <a:t> die niet </a:t>
            </a:r>
            <a:r>
              <a:rPr lang="fr-FR" sz="2200" dirty="0" err="1"/>
              <a:t>door</a:t>
            </a:r>
            <a:r>
              <a:rPr lang="fr-FR" sz="2200" dirty="0"/>
              <a:t> het RIZIV </a:t>
            </a:r>
            <a:r>
              <a:rPr lang="fr-FR" sz="2200" dirty="0" err="1"/>
              <a:t>worden</a:t>
            </a:r>
            <a:r>
              <a:rPr lang="fr-FR" sz="2200" dirty="0"/>
              <a:t> </a:t>
            </a:r>
            <a:r>
              <a:rPr lang="fr-FR" sz="2200" dirty="0" err="1"/>
              <a:t>terugbetaald</a:t>
            </a:r>
            <a:r>
              <a:rPr lang="fr-FR" sz="2200" dirty="0"/>
              <a:t>, </a:t>
            </a:r>
            <a:r>
              <a:rPr lang="fr-FR" sz="2200" dirty="0" err="1"/>
              <a:t>worden</a:t>
            </a:r>
            <a:r>
              <a:rPr lang="fr-FR" sz="2200" dirty="0"/>
              <a:t> </a:t>
            </a:r>
            <a:r>
              <a:rPr lang="fr-FR" sz="2200" dirty="0" err="1"/>
              <a:t>ook</a:t>
            </a:r>
            <a:r>
              <a:rPr lang="fr-FR" sz="2200" dirty="0"/>
              <a:t> niet </a:t>
            </a:r>
            <a:r>
              <a:rPr lang="fr-FR" sz="2200" dirty="0" err="1"/>
              <a:t>door</a:t>
            </a:r>
            <a:r>
              <a:rPr lang="fr-FR" sz="2200" dirty="0"/>
              <a:t> </a:t>
            </a:r>
            <a:r>
              <a:rPr lang="fr-FR" sz="2200" dirty="0" err="1"/>
              <a:t>Fedasil</a:t>
            </a:r>
            <a:r>
              <a:rPr lang="fr-FR" sz="2200" dirty="0"/>
              <a:t> </a:t>
            </a:r>
            <a:r>
              <a:rPr lang="fr-FR" sz="2200" dirty="0" err="1"/>
              <a:t>gedekt</a:t>
            </a:r>
            <a:r>
              <a:rPr lang="fr-FR" sz="2200" dirty="0"/>
              <a:t>.</a:t>
            </a:r>
          </a:p>
          <a:p>
            <a:pPr>
              <a:buFontTx/>
              <a:buChar char="-"/>
            </a:pPr>
            <a:endParaRPr lang="fr-BE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707" y="671154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356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57F9BD6-6CE6-F0FA-CB87-7B1F7419066E}"/>
              </a:ext>
            </a:extLst>
          </p:cNvPr>
          <p:cNvSpPr/>
          <p:nvPr/>
        </p:nvSpPr>
        <p:spPr>
          <a:xfrm>
            <a:off x="1033344" y="1449329"/>
            <a:ext cx="9451776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Helpdesk No show  (</a:t>
            </a:r>
            <a:r>
              <a:rPr lang="fr-FR" sz="2400" b="1" u="sng" dirty="0" err="1">
                <a:solidFill>
                  <a:srgbClr val="C00000"/>
                </a:solidFill>
                <a:latin typeface="Arial"/>
              </a:rPr>
              <a:t>vragen</a:t>
            </a:r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 over </a:t>
            </a:r>
            <a:r>
              <a:rPr lang="fr-FR" sz="2400" b="1" u="sng" dirty="0" err="1">
                <a:solidFill>
                  <a:srgbClr val="C00000"/>
                </a:solidFill>
                <a:latin typeface="Arial"/>
              </a:rPr>
              <a:t>Mediform</a:t>
            </a:r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, </a:t>
            </a:r>
            <a:r>
              <a:rPr lang="fr-FR" sz="2400" b="1" u="sng" dirty="0" err="1">
                <a:solidFill>
                  <a:srgbClr val="C00000"/>
                </a:solidFill>
                <a:latin typeface="Arial"/>
              </a:rPr>
              <a:t>rechten</a:t>
            </a:r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 van </a:t>
            </a:r>
            <a:r>
              <a:rPr lang="fr-FR" sz="2400" b="1" u="sng" dirty="0" err="1">
                <a:solidFill>
                  <a:srgbClr val="C00000"/>
                </a:solidFill>
                <a:latin typeface="Arial"/>
              </a:rPr>
              <a:t>een</a:t>
            </a:r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  <a:latin typeface="Arial"/>
              </a:rPr>
              <a:t>verzoeker</a:t>
            </a:r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,…)</a:t>
            </a:r>
          </a:p>
          <a:p>
            <a:endParaRPr lang="fr-FR" sz="2400" dirty="0">
              <a:solidFill>
                <a:srgbClr val="393939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393939"/>
                </a:solidFill>
                <a:latin typeface="Arial"/>
              </a:rPr>
              <a:t>Een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telefoonpermanentie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van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maandag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tot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vrijdag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(9 - 12h)</a:t>
            </a:r>
            <a:endParaRPr lang="fr-FR" sz="2000" dirty="0">
              <a:solidFill>
                <a:srgbClr val="393939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000" dirty="0">
                <a:solidFill>
                  <a:srgbClr val="393939"/>
                </a:solidFill>
                <a:latin typeface="Arial"/>
              </a:rPr>
              <a:t>02/213 43 25 (FR) </a:t>
            </a:r>
            <a:endParaRPr lang="fr-FR" sz="2000" dirty="0">
              <a:solidFill>
                <a:srgbClr val="393939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000" dirty="0">
                <a:solidFill>
                  <a:srgbClr val="393939"/>
                </a:solidFill>
                <a:latin typeface="Arial"/>
              </a:rPr>
              <a:t>02/213 43 00 (NL)</a:t>
            </a:r>
            <a:endParaRPr lang="fr-FR" sz="2000" dirty="0">
              <a:solidFill>
                <a:srgbClr val="393939"/>
              </a:solidFill>
              <a:latin typeface="Arial"/>
              <a:cs typeface="Arial"/>
            </a:endParaRPr>
          </a:p>
          <a:p>
            <a:endParaRPr lang="fr-FR" sz="2000" dirty="0">
              <a:solidFill>
                <a:srgbClr val="393939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393939"/>
                </a:solidFill>
                <a:latin typeface="Arial"/>
              </a:rPr>
              <a:t>Email: medic@fedasil.be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393939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393939"/>
                </a:solidFill>
                <a:latin typeface="Arial"/>
              </a:rPr>
              <a:t>Email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algemene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vragen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/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opmerkingen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</a:t>
            </a:r>
            <a:r>
              <a:rPr lang="fr-FR" sz="2000" dirty="0" err="1">
                <a:solidFill>
                  <a:srgbClr val="393939"/>
                </a:solidFill>
                <a:latin typeface="Arial"/>
              </a:rPr>
              <a:t>project</a:t>
            </a:r>
            <a:r>
              <a:rPr lang="fr-FR" sz="2000" dirty="0">
                <a:solidFill>
                  <a:srgbClr val="393939"/>
                </a:solidFill>
                <a:latin typeface="Arial"/>
              </a:rPr>
              <a:t> HZIV4Fedasil:</a:t>
            </a:r>
          </a:p>
          <a:p>
            <a:r>
              <a:rPr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cs typeface="Arial"/>
              </a:rPr>
              <a:t>     FHQ_Med@fedasil.be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BDC06F-B0F0-282F-1EB4-C26415DBE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E7AE41-D75C-C0EA-4D2E-1FD4779C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803" y="4933807"/>
            <a:ext cx="27800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7178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39AFD2-6C0D-8A10-A597-16C7AB7F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92" y="1051561"/>
            <a:ext cx="10486679" cy="49912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 </a:t>
            </a:r>
            <a:r>
              <a:rPr lang="fr-FR" sz="31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CAAMI</a:t>
            </a:r>
          </a:p>
          <a:p>
            <a:pPr marL="0" indent="0">
              <a:buNone/>
            </a:pPr>
            <a:endParaRPr lang="fr-FR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betrekking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afgewezen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facturen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diensten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betalingen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B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Helpdesk </a:t>
            </a:r>
            <a:r>
              <a:rPr lang="nl-BE" sz="2900" dirty="0">
                <a:latin typeface="Arial" panose="020B0604020202020204" pitchFamily="34" charset="0"/>
                <a:cs typeface="Arial" panose="020B0604020202020204" pitchFamily="34" charset="0"/>
              </a:rPr>
              <a:t>elektronische facturatie van de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HZIV</a:t>
            </a: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FR" sz="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telefoon</a:t>
            </a: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(9h-12h &amp; 13h-16h):</a:t>
            </a:r>
          </a:p>
          <a:p>
            <a:pPr marL="914400" lvl="1" indent="0">
              <a:buNone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02/229 34 33 (FR)</a:t>
            </a:r>
          </a:p>
          <a:p>
            <a:pPr marL="914400" lvl="2" indent="0">
              <a:buNone/>
            </a:pP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02/229 34 34 (NL)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9684" lvl="2" indent="-342900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email </a:t>
            </a:r>
            <a:r>
              <a:rPr lang="fr-BE" sz="2900" u="sng" dirty="0">
                <a:latin typeface="Arial" panose="020B0604020202020204" pitchFamily="34" charset="0"/>
                <a:cs typeface="Arial" panose="020B0604020202020204" pitchFamily="34" charset="0"/>
              </a:rPr>
              <a:t>efac4fedasil</a:t>
            </a:r>
            <a:r>
              <a:rPr lang="fr-BE" sz="29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@caami-hziv.fgov.be</a:t>
            </a:r>
            <a:endParaRPr lang="fr-FR" sz="2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HZIV: </a:t>
            </a:r>
            <a:r>
              <a:rPr lang="fr-FR" sz="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facturatie</a:t>
            </a: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  <a:endParaRPr lang="nl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BF687B-AE19-BCDE-9FAB-40529B185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881" y="4724227"/>
            <a:ext cx="2781300" cy="16478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087AED3-B458-5E25-D21D-20F1081751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439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39AFD2-6C0D-8A10-A597-16C7AB7F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447801"/>
            <a:ext cx="10558271" cy="4594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800" b="1" dirty="0" err="1">
                <a:solidFill>
                  <a:srgbClr val="C00000"/>
                </a:solidFill>
              </a:rPr>
              <a:t>Informatie</a:t>
            </a:r>
            <a:r>
              <a:rPr lang="fr-BE" sz="2800" b="1" dirty="0">
                <a:solidFill>
                  <a:srgbClr val="C00000"/>
                </a:solidFill>
              </a:rPr>
              <a:t> </a:t>
            </a:r>
            <a:r>
              <a:rPr lang="fr-BE" sz="2800" b="1" dirty="0" err="1">
                <a:solidFill>
                  <a:srgbClr val="C00000"/>
                </a:solidFill>
              </a:rPr>
              <a:t>voor</a:t>
            </a:r>
            <a:r>
              <a:rPr lang="fr-BE" sz="2800" b="1" dirty="0">
                <a:solidFill>
                  <a:srgbClr val="C00000"/>
                </a:solidFill>
              </a:rPr>
              <a:t> de VIB No Show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/>
              <a:t>Nieuwe</a:t>
            </a:r>
            <a:r>
              <a:rPr lang="fr-BE" dirty="0"/>
              <a:t> </a:t>
            </a:r>
            <a:r>
              <a:rPr lang="fr-BE" dirty="0" err="1"/>
              <a:t>infopagina’s</a:t>
            </a:r>
            <a:r>
              <a:rPr lang="fr-BE" dirty="0"/>
              <a:t> op </a:t>
            </a:r>
            <a:r>
              <a:rPr lang="fr-BE" dirty="0" err="1"/>
              <a:t>FedasilInfo</a:t>
            </a:r>
            <a:endParaRPr lang="fr-BE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sz="2800" dirty="0" err="1"/>
              <a:t>Informatieve</a:t>
            </a:r>
            <a:r>
              <a:rPr lang="fr-BE" sz="2800" dirty="0"/>
              <a:t> </a:t>
            </a:r>
            <a:r>
              <a:rPr lang="fr-BE" dirty="0" err="1"/>
              <a:t>v</a:t>
            </a:r>
            <a:r>
              <a:rPr lang="fr-BE" sz="2800" dirty="0" err="1"/>
              <a:t>ideo’s</a:t>
            </a:r>
            <a:endParaRPr lang="fr-BE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/>
              <a:t>Nieuwe</a:t>
            </a:r>
            <a:r>
              <a:rPr lang="fr-BE" dirty="0"/>
              <a:t> flyer</a:t>
            </a:r>
            <a:endParaRPr lang="fr-BE" sz="2800" dirty="0"/>
          </a:p>
          <a:p>
            <a:pPr marL="0" indent="0">
              <a:buNone/>
            </a:pPr>
            <a:endParaRPr lang="fr-BE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rgbClr val="C00000"/>
                </a:solidFill>
              </a:rPr>
              <a:t>Voor professionals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latin typeface="Aptos (Hoofdtekst)"/>
              </a:rPr>
              <a:t>FAQ </a:t>
            </a:r>
            <a:r>
              <a:rPr lang="fr-BE" dirty="0" err="1">
                <a:latin typeface="Aptos (Hoofdtekst)"/>
              </a:rPr>
              <a:t>Medische</a:t>
            </a:r>
            <a:r>
              <a:rPr lang="fr-BE" dirty="0">
                <a:latin typeface="Aptos (Hoofdtekst)"/>
              </a:rPr>
              <a:t> </a:t>
            </a:r>
            <a:r>
              <a:rPr lang="fr-BE" dirty="0" err="1">
                <a:latin typeface="Aptos (Hoofdtekst)"/>
              </a:rPr>
              <a:t>Kosten</a:t>
            </a:r>
            <a:r>
              <a:rPr lang="fr-BE" dirty="0">
                <a:latin typeface="Aptos (Hoofdtekst)"/>
              </a:rPr>
              <a:t> VIB No Show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>
                <a:latin typeface="Aptos (Hoofdtekst)"/>
              </a:rPr>
              <a:t>Website</a:t>
            </a:r>
            <a:r>
              <a:rPr lang="fr-BE" dirty="0">
                <a:latin typeface="Aptos (Hoofdtekst)"/>
              </a:rPr>
              <a:t> Fedasil HZIV4Fedasil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latin typeface="Aptos (Hoofdtekst)"/>
              </a:rPr>
              <a:t>!! Site nomenclature codes &amp; </a:t>
            </a:r>
            <a:r>
              <a:rPr lang="fr-BE" dirty="0" err="1">
                <a:latin typeface="Aptos (Hoofdtekst)"/>
              </a:rPr>
              <a:t>medication</a:t>
            </a:r>
            <a:r>
              <a:rPr lang="fr-BE" dirty="0">
                <a:latin typeface="Aptos (Hoofdtekst)"/>
              </a:rPr>
              <a:t> !! 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  <a:latin typeface="Aptos (Hoofdtekst)"/>
              </a:rPr>
              <a:t>         </a:t>
            </a:r>
            <a:r>
              <a:rPr lang="fr-BE" dirty="0">
                <a:solidFill>
                  <a:srgbClr val="C00000"/>
                </a:solidFill>
                <a:latin typeface="Aptos (Hoofdtekst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https://mediform.fedasil.be/lookup/index.html</a:t>
            </a:r>
            <a:endParaRPr lang="fr-BE" dirty="0">
              <a:solidFill>
                <a:srgbClr val="C00000"/>
              </a:solidFill>
              <a:latin typeface="Aptos (Hoofdtekst)"/>
            </a:endParaRPr>
          </a:p>
          <a:p>
            <a:pPr marL="0" indent="0">
              <a:buNone/>
            </a:pPr>
            <a:endParaRPr lang="nl-BE" b="1" dirty="0">
              <a:solidFill>
                <a:srgbClr val="C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87AED3-B458-5E25-D21D-20F108175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03A6B32-538F-3437-151D-9756E47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16" y="582233"/>
            <a:ext cx="10027000" cy="1143200"/>
          </a:xfrm>
        </p:spPr>
        <p:txBody>
          <a:bodyPr>
            <a:normAutofit/>
          </a:bodyPr>
          <a:lstStyle/>
          <a:p>
            <a:r>
              <a:rPr lang="nl-BE" sz="4400" dirty="0">
                <a:solidFill>
                  <a:srgbClr val="C00000"/>
                </a:solidFill>
              </a:rPr>
              <a:t>Informatie</a:t>
            </a:r>
          </a:p>
        </p:txBody>
      </p:sp>
    </p:spTree>
    <p:extLst>
      <p:ext uri="{BB962C8B-B14F-4D97-AF65-F5344CB8AC3E}">
        <p14:creationId xmlns:p14="http://schemas.microsoft.com/office/powerpoint/2010/main" val="88621306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AE379-3F58-D3B7-B653-8E593CE8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500" y="708311"/>
            <a:ext cx="10027000" cy="1143200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rgbClr val="C00000"/>
                </a:solidFill>
              </a:rPr>
              <a:t>Facturatie – buiten scope HZIV4Fedasil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81541A-4E82-7214-5F51-8A279010F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499" y="1851511"/>
            <a:ext cx="10027001" cy="4036800"/>
          </a:xfrm>
        </p:spPr>
        <p:txBody>
          <a:bodyPr>
            <a:normAutofit/>
          </a:bodyPr>
          <a:lstStyle/>
          <a:p>
            <a:r>
              <a:rPr lang="fr-FR" sz="2400" dirty="0" err="1"/>
              <a:t>Zorgen</a:t>
            </a:r>
            <a:r>
              <a:rPr lang="fr-FR" sz="2400" dirty="0"/>
              <a:t> </a:t>
            </a:r>
            <a:r>
              <a:rPr lang="fr-FR" sz="2400" dirty="0" err="1"/>
              <a:t>buiten</a:t>
            </a:r>
            <a:r>
              <a:rPr lang="fr-FR" sz="2400" dirty="0"/>
              <a:t> het </a:t>
            </a:r>
            <a:r>
              <a:rPr lang="fr-FR" sz="2400" dirty="0" err="1"/>
              <a:t>ziekenhuis</a:t>
            </a:r>
            <a:r>
              <a:rPr lang="fr-FR" sz="2400" dirty="0"/>
              <a:t>, ELP &amp; Apotheek: </a:t>
            </a:r>
            <a:r>
              <a:rPr lang="fr-FR" sz="2400" dirty="0" err="1"/>
              <a:t>een</a:t>
            </a:r>
            <a:r>
              <a:rPr lang="fr-FR" sz="2400" dirty="0"/>
              <a:t> online </a:t>
            </a:r>
            <a:r>
              <a:rPr lang="fr-FR" sz="2400" dirty="0" err="1"/>
              <a:t>aanvraag</a:t>
            </a:r>
            <a:r>
              <a:rPr lang="fr-FR" sz="2400" dirty="0"/>
              <a:t> (</a:t>
            </a:r>
            <a:r>
              <a:rPr lang="fr-FR" sz="2400" dirty="0" err="1"/>
              <a:t>requisitorium</a:t>
            </a:r>
            <a:r>
              <a:rPr lang="fr-FR" sz="2400" dirty="0"/>
              <a:t>) </a:t>
            </a:r>
            <a:r>
              <a:rPr lang="fr-FR" sz="2400" dirty="0" err="1"/>
              <a:t>altijd</a:t>
            </a:r>
            <a:r>
              <a:rPr lang="fr-FR" sz="2400" dirty="0"/>
              <a:t> </a:t>
            </a:r>
            <a:r>
              <a:rPr lang="fr-FR" sz="2400" dirty="0" err="1"/>
              <a:t>nodig</a:t>
            </a:r>
            <a:r>
              <a:rPr lang="fr-FR" sz="2400" dirty="0"/>
              <a:t> </a:t>
            </a:r>
            <a:r>
              <a:rPr lang="fr-FR" sz="2400" dirty="0" err="1"/>
              <a:t>voor</a:t>
            </a:r>
            <a:r>
              <a:rPr lang="fr-FR" sz="2400" dirty="0"/>
              <a:t> VIB No show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/>
              <a:t>Facturatie</a:t>
            </a:r>
            <a:r>
              <a:rPr lang="fr-FR" sz="2400" dirty="0"/>
              <a:t>:</a:t>
            </a:r>
          </a:p>
          <a:p>
            <a:pPr lvl="1"/>
            <a:r>
              <a:rPr lang="nl-NL" dirty="0"/>
              <a:t>via </a:t>
            </a:r>
            <a:r>
              <a:rPr lang="nl-NL" dirty="0" err="1"/>
              <a:t>Peppol</a:t>
            </a:r>
            <a:r>
              <a:rPr lang="nl-NL" dirty="0"/>
              <a:t>/Mercurius (identificatienummer: BE0860 737 913). </a:t>
            </a:r>
          </a:p>
          <a:p>
            <a:pPr lvl="1"/>
            <a:r>
              <a:rPr lang="nl-NL" dirty="0"/>
              <a:t>naar het e-mailadres </a:t>
            </a:r>
            <a:r>
              <a:rPr lang="nl-NL" u="sng" dirty="0">
                <a:hlinkClick r:id="rId2"/>
              </a:rPr>
              <a:t>medic@fedasil.be</a:t>
            </a:r>
            <a:endParaRPr lang="nl-NL" u="sng" dirty="0"/>
          </a:p>
          <a:p>
            <a:pPr lvl="1"/>
            <a:r>
              <a:rPr lang="nl-BE" dirty="0"/>
              <a:t>Verwerk het </a:t>
            </a:r>
            <a:r>
              <a:rPr lang="nl-BE" dirty="0" err="1"/>
              <a:t>requisitorium</a:t>
            </a:r>
            <a:r>
              <a:rPr lang="nl-BE" dirty="0"/>
              <a:t> en de factuur in 1 pdf.</a:t>
            </a:r>
            <a:endParaRPr lang="nl-NL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err="1"/>
              <a:t>Facturatie</a:t>
            </a:r>
            <a:r>
              <a:rPr lang="fr-FR" sz="2400" dirty="0"/>
              <a:t>: </a:t>
            </a:r>
            <a:r>
              <a:rPr lang="fr-FR" sz="2400" dirty="0" err="1"/>
              <a:t>aanvraag</a:t>
            </a:r>
            <a:r>
              <a:rPr lang="fr-FR" sz="2400" dirty="0"/>
              <a:t> </a:t>
            </a:r>
            <a:r>
              <a:rPr lang="fr-FR" sz="2400" dirty="0" err="1"/>
              <a:t>terugbetaling</a:t>
            </a:r>
            <a:r>
              <a:rPr lang="fr-FR" sz="2400" dirty="0"/>
              <a:t> REM-</a:t>
            </a:r>
            <a:r>
              <a:rPr lang="fr-FR" sz="2400" dirty="0" err="1"/>
              <a:t>geld</a:t>
            </a:r>
            <a:r>
              <a:rPr lang="fr-FR" sz="2400" dirty="0"/>
              <a:t> kan </a:t>
            </a:r>
            <a:r>
              <a:rPr lang="fr-FR" sz="2400" dirty="0" err="1"/>
              <a:t>ook</a:t>
            </a:r>
            <a:r>
              <a:rPr lang="fr-FR" sz="2400" dirty="0"/>
              <a:t> per mail (</a:t>
            </a:r>
            <a:r>
              <a:rPr lang="nl-NL" sz="2400" u="sng" dirty="0">
                <a:hlinkClick r:id="rId2"/>
              </a:rPr>
              <a:t>medic@fedasil.be</a:t>
            </a:r>
            <a:r>
              <a:rPr lang="nl-NL" sz="2400" u="sng" dirty="0"/>
              <a:t>)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905268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8744-6F93-C69C-A75F-5A5F4FE5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33" y="738096"/>
            <a:ext cx="10027000" cy="1166904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Praktisch / overgang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3FA570-52F5-F645-C6AA-CA1211F47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499" y="2505074"/>
            <a:ext cx="10027001" cy="3593525"/>
          </a:xfrm>
        </p:spPr>
        <p:txBody>
          <a:bodyPr>
            <a:normAutofit lnSpcReduction="10000"/>
          </a:bodyPr>
          <a:lstStyle/>
          <a:p>
            <a:r>
              <a:rPr lang="nl-BE" dirty="0"/>
              <a:t>Persoon niet gevonden in </a:t>
            </a:r>
            <a:r>
              <a:rPr lang="nl-BE" dirty="0" err="1"/>
              <a:t>MyCareNet</a:t>
            </a:r>
            <a:r>
              <a:rPr lang="nl-BE" dirty="0"/>
              <a:t> (en wel VIB)=&gt; contact met helpdesk </a:t>
            </a:r>
          </a:p>
          <a:p>
            <a:r>
              <a:rPr lang="nl-BE" dirty="0"/>
              <a:t>Na indienen verzoek: duurt ong. 3 à </a:t>
            </a:r>
            <a:r>
              <a:rPr lang="nl-BE"/>
              <a:t>5 werkdagen </a:t>
            </a:r>
            <a:r>
              <a:rPr lang="nl-BE" dirty="0"/>
              <a:t>voor deze verschijnt in </a:t>
            </a:r>
            <a:r>
              <a:rPr lang="nl-BE" dirty="0" err="1"/>
              <a:t>MyCareNet</a:t>
            </a:r>
            <a:endParaRPr lang="nl-BE" dirty="0"/>
          </a:p>
          <a:p>
            <a:r>
              <a:rPr lang="nl-BE" dirty="0"/>
              <a:t>Aanvragen oranje codes midden april: uitstel aanvraag tot april</a:t>
            </a:r>
          </a:p>
          <a:p>
            <a:r>
              <a:rPr lang="nl-BE" dirty="0"/>
              <a:t> Aanvraag groene code:  weigering wegens onnodige aanvraag</a:t>
            </a:r>
          </a:p>
          <a:p>
            <a:r>
              <a:rPr lang="nl-BE" dirty="0"/>
              <a:t>Overgang: ziekenhuizen kunnen nog op papier factureren (ong.  4 maanden)</a:t>
            </a:r>
          </a:p>
        </p:txBody>
      </p:sp>
    </p:spTree>
    <p:extLst>
      <p:ext uri="{BB962C8B-B14F-4D97-AF65-F5344CB8AC3E}">
        <p14:creationId xmlns:p14="http://schemas.microsoft.com/office/powerpoint/2010/main" val="36325413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1441" y="1466887"/>
            <a:ext cx="10342575" cy="3138280"/>
          </a:xfrm>
        </p:spPr>
        <p:txBody>
          <a:bodyPr>
            <a:normAutofit/>
          </a:bodyPr>
          <a:lstStyle/>
          <a:p>
            <a:pPr algn="ctr"/>
            <a:br>
              <a:rPr lang="fr-BE" sz="6400" b="1" dirty="0">
                <a:latin typeface="Raleway ExtraBold" panose="020B0604020202020204" charset="0"/>
              </a:rPr>
            </a:br>
            <a:r>
              <a:rPr lang="fr-BE" sz="6400" b="1" dirty="0">
                <a:latin typeface="Raleway ExtraBold" panose="020B0604020202020204" charset="0"/>
              </a:rPr>
              <a:t>Project « </a:t>
            </a:r>
            <a:r>
              <a:rPr lang="fr-BE" b="1" dirty="0">
                <a:latin typeface="Raleway ExtraBold" panose="020B0604020202020204" charset="0"/>
              </a:rPr>
              <a:t>HZIV4FEDASIL »</a:t>
            </a:r>
            <a:endParaRPr lang="fr-BE" sz="2800" b="1" dirty="0"/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60" y="135275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18373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277" y="1032778"/>
            <a:ext cx="10342575" cy="3138280"/>
          </a:xfrm>
        </p:spPr>
        <p:txBody>
          <a:bodyPr>
            <a:normAutofit/>
          </a:bodyPr>
          <a:lstStyle/>
          <a:p>
            <a:pPr algn="ctr"/>
            <a:r>
              <a:rPr lang="fr-BE" sz="6400" b="1" dirty="0">
                <a:latin typeface="Raleway ExtraBold" panose="020B0604020202020204" charset="0"/>
              </a:rPr>
              <a:t>VRAGEN ?</a:t>
            </a:r>
            <a:endParaRPr lang="fr-BE" sz="2800" b="1" dirty="0"/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5504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826" y="884865"/>
            <a:ext cx="10630555" cy="5077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BE" b="1" dirty="0"/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C00000"/>
                </a:solidFill>
              </a:rPr>
              <a:t>Wat ? </a:t>
            </a:r>
          </a:p>
          <a:p>
            <a:pPr lvl="0" algn="just">
              <a:buFont typeface="Arial" panose="020B0604020202020204" pitchFamily="34" charset="0"/>
              <a:buChar char="•"/>
              <a:defRPr/>
            </a:pPr>
            <a:r>
              <a:rPr lang="fr-FR" sz="2100" dirty="0" err="1"/>
              <a:t>Samenwerking</a:t>
            </a:r>
            <a:r>
              <a:rPr lang="fr-FR" sz="2100" dirty="0"/>
              <a:t> </a:t>
            </a:r>
            <a:r>
              <a:rPr lang="fr-FR" sz="2100" dirty="0" err="1"/>
              <a:t>tussen</a:t>
            </a:r>
            <a:r>
              <a:rPr lang="fr-FR" sz="2100" dirty="0"/>
              <a:t> </a:t>
            </a:r>
            <a:r>
              <a:rPr lang="fr-FR" sz="2100" b="1" dirty="0"/>
              <a:t>HZIV </a:t>
            </a:r>
            <a:r>
              <a:rPr lang="fr-FR" sz="2100" b="1" dirty="0">
                <a:solidFill>
                  <a:schemeClr val="tx1"/>
                </a:solidFill>
              </a:rPr>
              <a:t>e</a:t>
            </a:r>
            <a:r>
              <a:rPr lang="fr-FR" sz="2100" b="1" dirty="0"/>
              <a:t>n </a:t>
            </a:r>
            <a:r>
              <a:rPr lang="fr-FR" sz="2100" b="1" dirty="0" err="1">
                <a:solidFill>
                  <a:schemeClr val="tx1"/>
                </a:solidFill>
              </a:rPr>
              <a:t>Fedasil</a:t>
            </a:r>
            <a:r>
              <a:rPr lang="fr-FR" sz="2100" b="1" dirty="0">
                <a:solidFill>
                  <a:schemeClr val="tx1"/>
                </a:solidFill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  <a:defRPr/>
            </a:pPr>
            <a:endParaRPr lang="fr-FR" sz="21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C00000"/>
                </a:solidFill>
              </a:rPr>
              <a:t>Waarom</a:t>
            </a:r>
            <a:r>
              <a:rPr lang="fr-FR" sz="2400" b="1" dirty="0">
                <a:solidFill>
                  <a:srgbClr val="C00000"/>
                </a:solidFill>
              </a:rPr>
              <a:t> ?</a:t>
            </a:r>
          </a:p>
          <a:p>
            <a:pPr lvl="0" algn="just">
              <a:buFont typeface="Arial" panose="020B0604020202020204" pitchFamily="34" charset="0"/>
              <a:buChar char="•"/>
              <a:defRPr/>
            </a:pPr>
            <a:r>
              <a:rPr lang="fr-FR" sz="2100" dirty="0"/>
              <a:t>De </a:t>
            </a:r>
            <a:r>
              <a:rPr lang="fr-FR" sz="2100" dirty="0" err="1"/>
              <a:t>administratieve</a:t>
            </a:r>
            <a:r>
              <a:rPr lang="fr-FR" sz="2100" dirty="0"/>
              <a:t> / </a:t>
            </a:r>
            <a:r>
              <a:rPr lang="fr-FR" sz="2100" dirty="0" err="1"/>
              <a:t>financiële</a:t>
            </a:r>
            <a:r>
              <a:rPr lang="fr-FR" sz="2100" dirty="0"/>
              <a:t> </a:t>
            </a:r>
            <a:r>
              <a:rPr lang="fr-FR" sz="2100" dirty="0" err="1"/>
              <a:t>procedures</a:t>
            </a:r>
            <a:r>
              <a:rPr lang="fr-FR" sz="2100" dirty="0"/>
              <a:t> </a:t>
            </a:r>
            <a:r>
              <a:rPr lang="fr-FR" sz="2100" dirty="0" err="1"/>
              <a:t>voor</a:t>
            </a:r>
            <a:r>
              <a:rPr lang="fr-FR" sz="2100" dirty="0"/>
              <a:t> de </a:t>
            </a:r>
            <a:r>
              <a:rPr lang="fr-FR" sz="2100" dirty="0" err="1"/>
              <a:t>medische</a:t>
            </a:r>
            <a:r>
              <a:rPr lang="fr-FR" sz="2100" dirty="0"/>
              <a:t> </a:t>
            </a:r>
            <a:r>
              <a:rPr lang="fr-FR" sz="2100" dirty="0" err="1"/>
              <a:t>kosten</a:t>
            </a:r>
            <a:r>
              <a:rPr lang="fr-FR" sz="2100" dirty="0"/>
              <a:t> van </a:t>
            </a:r>
            <a:r>
              <a:rPr lang="fr-FR" sz="2100" dirty="0" err="1"/>
              <a:t>VIB’s</a:t>
            </a:r>
            <a:r>
              <a:rPr lang="fr-FR" sz="2100" dirty="0"/>
              <a:t> </a:t>
            </a:r>
            <a:r>
              <a:rPr lang="fr-FR" sz="2100" dirty="0" err="1"/>
              <a:t>vereenvoudigen</a:t>
            </a:r>
            <a:endParaRPr lang="fr-FR" sz="2100" dirty="0"/>
          </a:p>
          <a:p>
            <a:pPr marL="0" lvl="0" indent="0" algn="just">
              <a:buNone/>
              <a:defRPr/>
            </a:pPr>
            <a:endParaRPr lang="fr-BE" sz="2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C00000"/>
                </a:solidFill>
              </a:rPr>
              <a:t>Hoe</a:t>
            </a:r>
            <a:r>
              <a:rPr lang="fr-FR" sz="2400" b="1" dirty="0">
                <a:solidFill>
                  <a:srgbClr val="C00000"/>
                </a:solidFill>
              </a:rPr>
              <a:t> ?  </a:t>
            </a:r>
          </a:p>
          <a:p>
            <a:pPr marL="0" indent="0">
              <a:buNone/>
              <a:defRPr/>
            </a:pPr>
            <a:r>
              <a:rPr lang="fr-FR" sz="2100" b="1" dirty="0"/>
              <a:t>     </a:t>
            </a:r>
            <a:r>
              <a:rPr lang="fr-FR" sz="2100" b="1" dirty="0" err="1"/>
              <a:t>Gedigitaliseerd</a:t>
            </a:r>
            <a:r>
              <a:rPr lang="fr-FR" sz="2100" b="1" dirty="0"/>
              <a:t> </a:t>
            </a:r>
            <a:r>
              <a:rPr lang="fr-FR" sz="2100" b="1" dirty="0" err="1"/>
              <a:t>proces</a:t>
            </a:r>
            <a:r>
              <a:rPr lang="fr-FR" sz="2100" b="1" dirty="0"/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 err="1"/>
              <a:t>Raadpleging</a:t>
            </a:r>
            <a:r>
              <a:rPr lang="fr-FR" sz="2100" dirty="0"/>
              <a:t> van de </a:t>
            </a:r>
            <a:r>
              <a:rPr lang="fr-FR" sz="2100" dirty="0" err="1"/>
              <a:t>rechten</a:t>
            </a:r>
            <a:r>
              <a:rPr lang="fr-FR" sz="2100" dirty="0"/>
              <a:t> van </a:t>
            </a:r>
            <a:r>
              <a:rPr lang="fr-FR" sz="2100" dirty="0" err="1"/>
              <a:t>VIBs</a:t>
            </a:r>
            <a:endParaRPr lang="fr-FR" sz="21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 err="1">
                <a:solidFill>
                  <a:schemeClr val="tx1"/>
                </a:solidFill>
              </a:rPr>
              <a:t>Tarificatie</a:t>
            </a:r>
            <a:r>
              <a:rPr lang="fr-FR" sz="2100" dirty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  <a:r>
              <a:rPr lang="fr-FR" sz="2100" b="1" dirty="0" err="1">
                <a:solidFill>
                  <a:schemeClr val="tx1"/>
                </a:solidFill>
              </a:rPr>
              <a:t>Fedasil</a:t>
            </a:r>
            <a:r>
              <a:rPr lang="fr-FR" sz="2100" b="1" dirty="0">
                <a:solidFill>
                  <a:schemeClr val="tx1"/>
                </a:solidFill>
              </a:rPr>
              <a:t> </a:t>
            </a:r>
            <a:r>
              <a:rPr lang="fr-FR" sz="2100" b="1" dirty="0" err="1">
                <a:solidFill>
                  <a:schemeClr val="tx1"/>
                </a:solidFill>
              </a:rPr>
              <a:t>delegeert</a:t>
            </a:r>
            <a:r>
              <a:rPr lang="fr-FR" sz="2100" b="1" dirty="0">
                <a:solidFill>
                  <a:schemeClr val="tx1"/>
                </a:solidFill>
              </a:rPr>
              <a:t> </a:t>
            </a:r>
            <a:r>
              <a:rPr lang="fr-FR" sz="2100" b="1" dirty="0" err="1">
                <a:solidFill>
                  <a:schemeClr val="tx1"/>
                </a:solidFill>
              </a:rPr>
              <a:t>deze</a:t>
            </a:r>
            <a:r>
              <a:rPr lang="fr-FR" sz="2100" b="1" dirty="0">
                <a:solidFill>
                  <a:schemeClr val="tx1"/>
                </a:solidFill>
              </a:rPr>
              <a:t> </a:t>
            </a:r>
            <a:r>
              <a:rPr lang="fr-FR" sz="2100" b="1" dirty="0" err="1">
                <a:solidFill>
                  <a:schemeClr val="tx1"/>
                </a:solidFill>
              </a:rPr>
              <a:t>taken</a:t>
            </a:r>
            <a:r>
              <a:rPr lang="fr-FR" sz="2100" b="1" dirty="0">
                <a:solidFill>
                  <a:schemeClr val="tx1"/>
                </a:solidFill>
              </a:rPr>
              <a:t> </a:t>
            </a:r>
            <a:r>
              <a:rPr lang="fr-FR" sz="2100" b="1" dirty="0" err="1">
                <a:solidFill>
                  <a:schemeClr val="tx1"/>
                </a:solidFill>
              </a:rPr>
              <a:t>aan</a:t>
            </a:r>
            <a:r>
              <a:rPr lang="fr-FR" sz="2100" b="1" dirty="0">
                <a:solidFill>
                  <a:schemeClr val="tx1"/>
                </a:solidFill>
              </a:rPr>
              <a:t> de HZIV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 err="1">
                <a:solidFill>
                  <a:schemeClr val="tx1"/>
                </a:solidFill>
              </a:rPr>
              <a:t>Facturatie</a:t>
            </a:r>
            <a:r>
              <a:rPr lang="fr-FR" sz="2100" dirty="0">
                <a:solidFill>
                  <a:schemeClr val="tx1"/>
                </a:solidFill>
              </a:rPr>
              <a:t>                                                    </a:t>
            </a:r>
            <a:endParaRPr lang="fr-FR" sz="2100" dirty="0">
              <a:highlight>
                <a:srgbClr val="000000"/>
              </a:highligh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 err="1">
                <a:solidFill>
                  <a:schemeClr val="tx1"/>
                </a:solidFill>
              </a:rPr>
              <a:t>Terugbetaling</a:t>
            </a:r>
            <a:r>
              <a:rPr lang="fr-FR" sz="2100" dirty="0">
                <a:solidFill>
                  <a:schemeClr val="tx1"/>
                </a:solidFill>
              </a:rPr>
              <a:t> van </a:t>
            </a:r>
            <a:r>
              <a:rPr lang="fr-FR" sz="2100" dirty="0" err="1">
                <a:solidFill>
                  <a:schemeClr val="tx1"/>
                </a:solidFill>
              </a:rPr>
              <a:t>zorgverleners</a:t>
            </a:r>
            <a:endParaRPr lang="fr-FR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fr-FR" sz="34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FR" sz="3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FR" sz="3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BE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619" y="557216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7918AFA3-0393-0304-A90E-98C730572CB7}"/>
              </a:ext>
            </a:extLst>
          </p:cNvPr>
          <p:cNvSpPr/>
          <p:nvPr/>
        </p:nvSpPr>
        <p:spPr>
          <a:xfrm>
            <a:off x="5943600" y="4166175"/>
            <a:ext cx="674254" cy="156094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6BF47A-EC4D-7642-7915-A57B1FD8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471"/>
          <a:stretch/>
        </p:blipFill>
        <p:spPr>
          <a:xfrm>
            <a:off x="1132681" y="5667822"/>
            <a:ext cx="10172700" cy="10015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23F4BAA-BDD7-2240-3BBA-1E134ACB1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894" y="457882"/>
            <a:ext cx="1240849" cy="15693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F5DEC7-2326-D110-DA47-281BAC610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591" y="528687"/>
            <a:ext cx="1240850" cy="13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080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655" y="1706090"/>
            <a:ext cx="11158899" cy="403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b="1" dirty="0" err="1">
                <a:solidFill>
                  <a:srgbClr val="C00000"/>
                </a:solidFill>
              </a:rPr>
              <a:t>Voor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welke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VIB’s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is</a:t>
            </a:r>
            <a:r>
              <a:rPr lang="fr-FR" sz="2400" b="1" dirty="0">
                <a:solidFill>
                  <a:srgbClr val="C00000"/>
                </a:solidFill>
              </a:rPr>
              <a:t> dit van </a:t>
            </a:r>
            <a:r>
              <a:rPr lang="fr-FR" sz="2400" b="1" dirty="0" err="1">
                <a:solidFill>
                  <a:srgbClr val="C00000"/>
                </a:solidFill>
              </a:rPr>
              <a:t>toepassing</a:t>
            </a:r>
            <a:r>
              <a:rPr lang="fr-FR" sz="2400" b="1" dirty="0">
                <a:solidFill>
                  <a:srgbClr val="C00000"/>
                </a:solidFill>
              </a:rPr>
              <a:t>? </a:t>
            </a: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200" dirty="0">
                <a:solidFill>
                  <a:schemeClr val="tx1"/>
                </a:solidFill>
                <a:cs typeface="Arial"/>
              </a:rPr>
              <a:t>Alle verzoekers </a:t>
            </a:r>
            <a:r>
              <a:rPr lang="nl-NL" sz="2200" dirty="0">
                <a:cs typeface="Arial"/>
              </a:rPr>
              <a:t>om Internationale Bescherming</a:t>
            </a:r>
            <a:endParaRPr lang="nl-NL" sz="22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200" dirty="0">
                <a:solidFill>
                  <a:schemeClr val="tx1"/>
                </a:solidFill>
                <a:cs typeface="Arial"/>
              </a:rPr>
              <a:t>Bewoners in een opvangcentrum (Fedasil/partners) + VIB No Show(</a:t>
            </a:r>
            <a:r>
              <a:rPr lang="nl-NL" sz="2200" dirty="0" err="1">
                <a:cs typeface="Arial"/>
              </a:rPr>
              <a:t>privé-adres</a:t>
            </a:r>
            <a:r>
              <a:rPr lang="nl-NL" sz="2200" dirty="0">
                <a:cs typeface="Arial"/>
              </a:rPr>
              <a:t>, wachtlijst,…)</a:t>
            </a:r>
            <a:endParaRPr lang="nl-NL" sz="22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200" dirty="0" err="1">
                <a:cs typeface="Arial"/>
              </a:rPr>
              <a:t>NBMv</a:t>
            </a:r>
            <a:r>
              <a:rPr lang="nl-NL" sz="2200" dirty="0">
                <a:cs typeface="Arial"/>
              </a:rPr>
              <a:t> NVIB</a:t>
            </a: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000" b="1" dirty="0">
                <a:solidFill>
                  <a:srgbClr val="FF0000"/>
                </a:solidFill>
                <a:cs typeface="Arial"/>
              </a:rPr>
              <a:t>!!</a:t>
            </a:r>
            <a:r>
              <a:rPr lang="nl-NL" sz="2000" dirty="0">
                <a:solidFill>
                  <a:srgbClr val="FF0000"/>
                </a:solidFill>
                <a:cs typeface="Arial"/>
              </a:rPr>
              <a:t> </a:t>
            </a:r>
            <a:r>
              <a:rPr lang="nl-NL" sz="2000" b="1" dirty="0">
                <a:solidFill>
                  <a:srgbClr val="FF0000"/>
                </a:solidFill>
                <a:cs typeface="Arial"/>
              </a:rPr>
              <a:t>Niet de bewoners van een LOI  </a:t>
            </a:r>
            <a:r>
              <a:rPr lang="nl-NL" sz="2000" b="1" dirty="0">
                <a:cs typeface="Arial"/>
              </a:rPr>
              <a:t>&gt;</a:t>
            </a:r>
            <a:r>
              <a:rPr lang="nl-NL" sz="2000" dirty="0">
                <a:solidFill>
                  <a:srgbClr val="FF0000"/>
                </a:solidFill>
                <a:cs typeface="Arial"/>
              </a:rPr>
              <a:t> </a:t>
            </a:r>
            <a:r>
              <a:rPr lang="fr-BE" sz="2000" dirty="0">
                <a:cs typeface="Arial"/>
              </a:rPr>
              <a:t>POD </a:t>
            </a:r>
            <a:r>
              <a:rPr lang="fr-BE" sz="2000" dirty="0" err="1">
                <a:cs typeface="Arial"/>
              </a:rPr>
              <a:t>Maatschappelijke</a:t>
            </a:r>
            <a:r>
              <a:rPr lang="fr-BE" sz="2000" dirty="0">
                <a:cs typeface="Arial"/>
              </a:rPr>
              <a:t> </a:t>
            </a:r>
            <a:r>
              <a:rPr lang="fr-BE" sz="2000" dirty="0" err="1">
                <a:cs typeface="Arial"/>
              </a:rPr>
              <a:t>Integratie</a:t>
            </a:r>
            <a:r>
              <a:rPr lang="fr-BE" sz="2000" dirty="0"/>
              <a:t> &gt; projet </a:t>
            </a:r>
            <a:r>
              <a:rPr lang="fr-BE" sz="2000" dirty="0" err="1"/>
              <a:t>MediPrima</a:t>
            </a:r>
            <a:endParaRPr lang="fr-BE" sz="2000" dirty="0"/>
          </a:p>
          <a:p>
            <a:pPr marL="0" indent="0">
              <a:buNone/>
              <a:defRPr b="0" i="0"/>
            </a:pPr>
            <a:endParaRPr lang="nl-NL" sz="20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err="1">
                <a:solidFill>
                  <a:srgbClr val="C00000"/>
                </a:solidFill>
              </a:rPr>
              <a:t>Welke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zorgverleners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zijn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betrokken</a:t>
            </a:r>
            <a:r>
              <a:rPr lang="fr-FR" sz="24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err="1"/>
              <a:t>Ziekenhuizen</a:t>
            </a: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err="1"/>
              <a:t>Apotheken</a:t>
            </a: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err="1"/>
              <a:t>Eerstelijns</a:t>
            </a:r>
            <a:r>
              <a:rPr lang="fr-FR" sz="2200" dirty="0"/>
              <a:t> </a:t>
            </a:r>
            <a:r>
              <a:rPr lang="fr-FR" sz="2200" dirty="0" err="1"/>
              <a:t>psychologische</a:t>
            </a:r>
            <a:r>
              <a:rPr lang="fr-FR" sz="2200" dirty="0"/>
              <a:t> </a:t>
            </a:r>
            <a:r>
              <a:rPr lang="fr-FR" sz="2200" dirty="0" err="1"/>
              <a:t>zorgverstrekkers</a:t>
            </a:r>
            <a:r>
              <a:rPr lang="fr-FR" sz="2200" dirty="0"/>
              <a:t> (ELP)</a:t>
            </a: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26A2A4DB-CC8B-8987-5761-BD0884C3A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655" y="608223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E1DBE2-6B37-57F3-1A3D-11312915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14890" y="538445"/>
            <a:ext cx="1385455" cy="13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77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655" y="1563181"/>
            <a:ext cx="11158899" cy="403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 err="1">
                <a:solidFill>
                  <a:srgbClr val="C00000"/>
                </a:solidFill>
              </a:rPr>
              <a:t>Waar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staan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we</a:t>
            </a:r>
            <a:r>
              <a:rPr lang="fr-FR" b="1" dirty="0">
                <a:solidFill>
                  <a:srgbClr val="C00000"/>
                </a:solidFill>
              </a:rPr>
              <a:t> ?  </a:t>
            </a: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26A2A4DB-CC8B-8987-5761-BD0884C3A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655" y="608223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E1DBE2-6B37-57F3-1A3D-11312915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14890" y="538445"/>
            <a:ext cx="1385455" cy="1310544"/>
          </a:xfrm>
          <a:prstGeom prst="rect">
            <a:avLst/>
          </a:prstGeom>
        </p:spPr>
      </p:pic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5E05D8F4-733A-843A-4503-E89B8B4DEB4A}"/>
              </a:ext>
            </a:extLst>
          </p:cNvPr>
          <p:cNvSpPr/>
          <p:nvPr/>
        </p:nvSpPr>
        <p:spPr>
          <a:xfrm>
            <a:off x="1414861" y="2980894"/>
            <a:ext cx="2906946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err="1">
                <a:solidFill>
                  <a:schemeClr val="tx1"/>
                </a:solidFill>
              </a:rPr>
              <a:t>Ontwikkelings</a:t>
            </a:r>
            <a:r>
              <a:rPr lang="fr-BE" sz="1600" b="1" dirty="0">
                <a:solidFill>
                  <a:schemeClr val="tx1"/>
                </a:solidFill>
              </a:rPr>
              <a:t> </a:t>
            </a:r>
            <a:r>
              <a:rPr lang="fr-BE" sz="1600" b="1" dirty="0" err="1">
                <a:solidFill>
                  <a:schemeClr val="tx1"/>
                </a:solidFill>
              </a:rPr>
              <a:t>fase</a:t>
            </a:r>
            <a:endParaRPr lang="fr-BE" sz="1600" b="1" dirty="0">
              <a:solidFill>
                <a:schemeClr val="tx1"/>
              </a:solidFill>
            </a:endParaRPr>
          </a:p>
          <a:p>
            <a:pPr algn="ctr"/>
            <a:r>
              <a:rPr lang="fr-BE" sz="1600" b="1" dirty="0">
                <a:solidFill>
                  <a:schemeClr val="tx1"/>
                </a:solidFill>
              </a:rPr>
              <a:t>… - 2023</a:t>
            </a: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E63E767D-148A-CA3F-AE0F-AAE50E586799}"/>
              </a:ext>
            </a:extLst>
          </p:cNvPr>
          <p:cNvSpPr/>
          <p:nvPr/>
        </p:nvSpPr>
        <p:spPr>
          <a:xfrm>
            <a:off x="3920635" y="2980894"/>
            <a:ext cx="2387320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err="1">
                <a:solidFill>
                  <a:schemeClr val="tx1"/>
                </a:solidFill>
              </a:rPr>
              <a:t>Pilootfase</a:t>
            </a:r>
            <a:endParaRPr lang="fr-BE" sz="1600" b="1" dirty="0">
              <a:solidFill>
                <a:schemeClr val="tx1"/>
              </a:solidFill>
            </a:endParaRPr>
          </a:p>
          <a:p>
            <a:pPr algn="ctr"/>
            <a:r>
              <a:rPr lang="fr-BE" sz="1600" b="1" dirty="0">
                <a:solidFill>
                  <a:schemeClr val="tx1"/>
                </a:solidFill>
              </a:rPr>
              <a:t>15/07/24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F7FF487C-8B3F-91E8-74A3-B194F74316CB}"/>
              </a:ext>
            </a:extLst>
          </p:cNvPr>
          <p:cNvSpPr/>
          <p:nvPr/>
        </p:nvSpPr>
        <p:spPr>
          <a:xfrm>
            <a:off x="5848636" y="2971925"/>
            <a:ext cx="2750302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LANCERING</a:t>
            </a:r>
          </a:p>
          <a:p>
            <a:pPr algn="ctr"/>
            <a:r>
              <a:rPr lang="fr-BE" b="1" dirty="0">
                <a:solidFill>
                  <a:srgbClr val="FF0000"/>
                </a:solidFill>
              </a:rPr>
              <a:t>« GO LIVE » FASE 1 01/04/2026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FEEAD756-164F-94E9-13C4-CCB1BF0AEBEE}"/>
              </a:ext>
            </a:extLst>
          </p:cNvPr>
          <p:cNvSpPr/>
          <p:nvPr/>
        </p:nvSpPr>
        <p:spPr bwMode="auto">
          <a:xfrm>
            <a:off x="6046697" y="2186174"/>
            <a:ext cx="522515" cy="63448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lèche : chevron 9">
            <a:extLst>
              <a:ext uri="{FF2B5EF4-FFF2-40B4-BE49-F238E27FC236}">
                <a16:creationId xmlns:a16="http://schemas.microsoft.com/office/drawing/2014/main" id="{992AAA6D-F6E4-6461-3AD5-54DB2817FF86}"/>
              </a:ext>
            </a:extLst>
          </p:cNvPr>
          <p:cNvSpPr/>
          <p:nvPr/>
        </p:nvSpPr>
        <p:spPr>
          <a:xfrm>
            <a:off x="8932107" y="2971924"/>
            <a:ext cx="2468238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2de </a:t>
            </a:r>
            <a:r>
              <a:rPr lang="fr-BE" sz="1600" b="1" dirty="0" err="1">
                <a:solidFill>
                  <a:schemeClr val="tx1"/>
                </a:solidFill>
              </a:rPr>
              <a:t>fase</a:t>
            </a:r>
            <a:r>
              <a:rPr lang="fr-BE" sz="1600" b="1" dirty="0">
                <a:solidFill>
                  <a:schemeClr val="tx1"/>
                </a:solidFill>
              </a:rPr>
              <a:t>: </a:t>
            </a:r>
            <a:r>
              <a:rPr lang="fr-BE" sz="1600" b="1" dirty="0" err="1">
                <a:solidFill>
                  <a:schemeClr val="tx1"/>
                </a:solidFill>
              </a:rPr>
              <a:t>huisartsen</a:t>
            </a:r>
            <a:r>
              <a:rPr lang="fr-BE" sz="1600" b="1" dirty="0">
                <a:solidFill>
                  <a:schemeClr val="tx1"/>
                </a:solidFill>
              </a:rPr>
              <a:t> &amp; </a:t>
            </a:r>
            <a:r>
              <a:rPr lang="fr-BE" sz="1600" b="1" dirty="0" err="1">
                <a:solidFill>
                  <a:schemeClr val="tx1"/>
                </a:solidFill>
              </a:rPr>
              <a:t>tandartsen</a:t>
            </a:r>
            <a:endParaRPr lang="fr-B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208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26A2A4DB-CC8B-8987-5761-BD0884C3A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655" y="662205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E1DBE2-6B37-57F3-1A3D-11312915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367961" y="593864"/>
            <a:ext cx="1075311" cy="10171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26D40B-05B0-085F-3948-B0895C839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53" y="1489220"/>
            <a:ext cx="10113963" cy="44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02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824" y="1767839"/>
            <a:ext cx="11346191" cy="4484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dirty="0" err="1">
                <a:solidFill>
                  <a:srgbClr val="C00000"/>
                </a:solidFill>
              </a:rPr>
              <a:t>Hoe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werkt</a:t>
            </a:r>
            <a:r>
              <a:rPr lang="fr-FR" sz="1800" b="1" dirty="0">
                <a:solidFill>
                  <a:srgbClr val="C00000"/>
                </a:solidFill>
              </a:rPr>
              <a:t> het?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Fedasil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stuurt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dagelijks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een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lijst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van </a:t>
            </a: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rechthebbenden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naar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de HZIV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VIB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geïdentificeerd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via « 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MyCareNet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 »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als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een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aparte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categorie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rechthebbenden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van de HZIV met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een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pseudo- </a:t>
            </a:r>
            <a:r>
              <a:rPr lang="fr-FR" sz="1800" dirty="0" err="1">
                <a:solidFill>
                  <a:srgbClr val="000000"/>
                </a:solidFill>
                <a:latin typeface="+mj-lt"/>
                <a:cs typeface="Arial"/>
              </a:rPr>
              <a:t>aansluitingsnummer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fr-FR" sz="1800" b="1" dirty="0">
                <a:solidFill>
                  <a:srgbClr val="000000"/>
                </a:solidFill>
                <a:latin typeface="+mj-lt"/>
                <a:cs typeface="Arial"/>
              </a:rPr>
              <a:t>« 691 »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De HZIV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handelt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in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naam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en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voor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de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rekening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van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Fedasil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,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afhankelijk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van de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periode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van de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rechten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van de VIB en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een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betalingsverbintenis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1800" kern="0" dirty="0" err="1">
                <a:solidFill>
                  <a:srgbClr val="000000"/>
                </a:solidFill>
                <a:sym typeface="Raleway Light"/>
              </a:rPr>
              <a:t>Facturen</a:t>
            </a: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sym typeface="Raleway Light"/>
              </a:rPr>
              <a:t>worden</a:t>
            </a: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sym typeface="Raleway Light"/>
              </a:rPr>
              <a:t>elektronisch</a:t>
            </a: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sym typeface="Raleway Light"/>
              </a:rPr>
              <a:t>getransfereerd</a:t>
            </a: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 </a:t>
            </a:r>
            <a:r>
              <a:rPr lang="fr-BE" sz="1800" kern="0" dirty="0" err="1">
                <a:solidFill>
                  <a:srgbClr val="000000"/>
                </a:solidFill>
                <a:sym typeface="Raleway Light"/>
              </a:rPr>
              <a:t>naar</a:t>
            </a: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 de HZIV.</a:t>
            </a: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Raleway Light"/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3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3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endParaRPr 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824" y="557216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2FF554-8C5F-6A6F-C612-DE11C23C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988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06" y="1376218"/>
            <a:ext cx="11597708" cy="4924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</a:rPr>
              <a:t>Wat </a:t>
            </a:r>
            <a:r>
              <a:rPr lang="fr-FR" sz="2000" b="1" dirty="0" err="1">
                <a:solidFill>
                  <a:srgbClr val="C00000"/>
                </a:solidFill>
              </a:rPr>
              <a:t>verandert</a:t>
            </a:r>
            <a:r>
              <a:rPr lang="fr-FR" sz="2000" b="1" dirty="0">
                <a:solidFill>
                  <a:srgbClr val="C00000"/>
                </a:solidFill>
              </a:rPr>
              <a:t> er ?</a:t>
            </a:r>
          </a:p>
          <a:p>
            <a:pPr marL="0" indent="0">
              <a:buNone/>
            </a:pPr>
            <a:endParaRPr lang="fr-FR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</a:rPr>
              <a:t>Wat </a:t>
            </a:r>
            <a:r>
              <a:rPr lang="fr-FR" sz="2000" b="1" dirty="0" err="1">
                <a:solidFill>
                  <a:srgbClr val="C00000"/>
                </a:solidFill>
              </a:rPr>
              <a:t>verandert</a:t>
            </a:r>
            <a:r>
              <a:rPr lang="fr-FR" sz="2000" b="1" dirty="0">
                <a:solidFill>
                  <a:srgbClr val="C00000"/>
                </a:solidFill>
              </a:rPr>
              <a:t> er niet?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1400" b="1" dirty="0"/>
              <a:t>                   </a:t>
            </a:r>
            <a:r>
              <a:rPr lang="fr-FR" sz="1400" b="1" dirty="0" err="1"/>
              <a:t>Oranje</a:t>
            </a:r>
            <a:r>
              <a:rPr lang="fr-FR" sz="1400" b="1" dirty="0"/>
              <a:t> code   </a:t>
            </a:r>
            <a:r>
              <a:rPr lang="fr-FR" sz="1400" dirty="0"/>
              <a:t>&gt; </a:t>
            </a:r>
            <a:r>
              <a:rPr lang="nl-BE" sz="1400" dirty="0"/>
              <a:t>Nood aan voorafgaande medische goedkeuring</a:t>
            </a:r>
          </a:p>
          <a:p>
            <a:pPr marL="0" indent="0">
              <a:buNone/>
            </a:pPr>
            <a:r>
              <a:rPr lang="nl-BE" sz="1400" dirty="0"/>
              <a:t>                                                        voor specifieke zorgen/behandelingen (bv. geneesmiddelen hoofdstuk IV, IV bis, VIII</a:t>
            </a:r>
          </a:p>
          <a:p>
            <a:pPr marL="0" indent="0">
              <a:buNone/>
            </a:pPr>
            <a:r>
              <a:rPr lang="nl-BE" sz="1400" b="1" dirty="0"/>
              <a:t>                  </a:t>
            </a:r>
            <a:r>
              <a:rPr lang="fr-FR" sz="1400" b="1" dirty="0"/>
              <a:t>  Rode code    </a:t>
            </a:r>
            <a:r>
              <a:rPr lang="fr-FR" sz="1400" dirty="0"/>
              <a:t>&gt;</a:t>
            </a:r>
            <a:r>
              <a:rPr lang="fr-FR" sz="1400" b="1" dirty="0"/>
              <a:t> </a:t>
            </a:r>
            <a:r>
              <a:rPr lang="fr-FR" sz="1400" dirty="0" err="1"/>
              <a:t>Wordt</a:t>
            </a:r>
            <a:r>
              <a:rPr lang="fr-FR" sz="1400" dirty="0"/>
              <a:t> niet </a:t>
            </a:r>
            <a:r>
              <a:rPr lang="fr-FR" sz="1400" dirty="0" err="1"/>
              <a:t>ten</a:t>
            </a:r>
            <a:r>
              <a:rPr lang="fr-FR" sz="1400" dirty="0"/>
              <a:t> </a:t>
            </a:r>
            <a:r>
              <a:rPr lang="fr-FR" sz="1400" dirty="0" err="1"/>
              <a:t>laste</a:t>
            </a:r>
            <a:r>
              <a:rPr lang="fr-FR" sz="1400" dirty="0"/>
              <a:t> </a:t>
            </a:r>
            <a:r>
              <a:rPr lang="fr-FR" sz="1400" dirty="0" err="1"/>
              <a:t>genomen</a:t>
            </a:r>
            <a:r>
              <a:rPr lang="fr-FR" sz="1400" dirty="0"/>
              <a:t> </a:t>
            </a:r>
            <a:r>
              <a:rPr lang="fr-FR" sz="1400" dirty="0" err="1"/>
              <a:t>door</a:t>
            </a:r>
            <a:r>
              <a:rPr lang="fr-FR" sz="1400" dirty="0"/>
              <a:t> </a:t>
            </a:r>
            <a:r>
              <a:rPr lang="fr-FR" sz="1400" dirty="0" err="1"/>
              <a:t>Fedasil</a:t>
            </a:r>
            <a:r>
              <a:rPr lang="fr-FR" sz="1400" dirty="0"/>
              <a:t>  (De min </a:t>
            </a:r>
            <a:r>
              <a:rPr lang="fr-FR" sz="1400" dirty="0" err="1"/>
              <a:t>lijst</a:t>
            </a:r>
            <a:r>
              <a:rPr lang="fr-FR" sz="1400" dirty="0"/>
              <a:t> van het KB 9 </a:t>
            </a:r>
            <a:r>
              <a:rPr lang="fr-FR" sz="1400" dirty="0" err="1"/>
              <a:t>april</a:t>
            </a:r>
            <a:r>
              <a:rPr lang="fr-FR" sz="1400" dirty="0"/>
              <a:t> 2007, </a:t>
            </a:r>
            <a:r>
              <a:rPr lang="fr-FR" sz="1400" dirty="0" err="1"/>
              <a:t>vb</a:t>
            </a:r>
            <a:r>
              <a:rPr lang="fr-FR" sz="1400" dirty="0"/>
              <a:t>: orthodontie, </a:t>
            </a:r>
            <a:r>
              <a:rPr lang="fr-FR" sz="1400" dirty="0" err="1"/>
              <a:t>fertiliteit</a:t>
            </a:r>
            <a:r>
              <a:rPr lang="fr-FR" sz="1400" dirty="0"/>
              <a:t>)                                                                                                                                                                             </a:t>
            </a:r>
            <a:r>
              <a:rPr lang="fr-FR" sz="1400" dirty="0">
                <a:latin typeface="+mj-lt"/>
              </a:rPr>
              <a:t>                              </a:t>
            </a:r>
          </a:p>
          <a:p>
            <a:pPr marL="0" indent="0">
              <a:buNone/>
            </a:pPr>
            <a:r>
              <a:rPr lang="fr-FR" sz="1400" b="1" dirty="0"/>
              <a:t> </a:t>
            </a:r>
          </a:p>
          <a:p>
            <a:pPr marL="0" indent="0">
              <a:buNone/>
            </a:pPr>
            <a:r>
              <a:rPr lang="fr-FR" sz="1400" b="1" dirty="0"/>
              <a:t>                    </a:t>
            </a:r>
          </a:p>
          <a:p>
            <a:pPr marL="0" indent="0">
              <a:buNone/>
            </a:pPr>
            <a:r>
              <a:rPr lang="fr-FR" sz="1400" b="1" dirty="0"/>
              <a:t>                               ALLE </a:t>
            </a:r>
            <a:r>
              <a:rPr lang="fr-FR" sz="1400" b="1" dirty="0" err="1"/>
              <a:t>andere</a:t>
            </a:r>
            <a:r>
              <a:rPr lang="fr-FR" sz="1400" b="1" dirty="0"/>
              <a:t> </a:t>
            </a:r>
            <a:r>
              <a:rPr lang="fr-FR" sz="1400" b="1" dirty="0" err="1"/>
              <a:t>zorgverleners</a:t>
            </a:r>
            <a:endParaRPr lang="fr-FR" sz="1400" b="1" dirty="0"/>
          </a:p>
          <a:p>
            <a:pPr>
              <a:buFontTx/>
              <a:buChar char="-"/>
            </a:pPr>
            <a:endParaRPr lang="fr-FR" sz="1900" b="1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567" y="574204"/>
            <a:ext cx="10113962" cy="6710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Project « HZIV4FEDASIL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2FF554-8C5F-6A6F-C612-DE11C23C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16876163-CFBE-0753-0E77-FFB59ED1EB9C}"/>
              </a:ext>
            </a:extLst>
          </p:cNvPr>
          <p:cNvSpPr/>
          <p:nvPr/>
        </p:nvSpPr>
        <p:spPr bwMode="auto">
          <a:xfrm rot="16200000">
            <a:off x="4141335" y="5519917"/>
            <a:ext cx="391303" cy="62052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00EA901-07EE-6339-4812-EA7A54C0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128" y="5358339"/>
            <a:ext cx="686076" cy="79924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3F9E1D75-64A5-16B3-390E-0289F244154E}"/>
              </a:ext>
            </a:extLst>
          </p:cNvPr>
          <p:cNvSpPr txBox="1"/>
          <p:nvPr/>
        </p:nvSpPr>
        <p:spPr>
          <a:xfrm>
            <a:off x="6293798" y="5327189"/>
            <a:ext cx="421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000" b="1" dirty="0" err="1"/>
              <a:t>Een</a:t>
            </a:r>
            <a:r>
              <a:rPr lang="fr-BE" sz="2000" b="1" dirty="0"/>
              <a:t> </a:t>
            </a:r>
            <a:r>
              <a:rPr lang="fr-BE" sz="2000" b="1" dirty="0" err="1"/>
              <a:t>requisitorium</a:t>
            </a:r>
            <a:r>
              <a:rPr lang="fr-BE" sz="2000" b="1" dirty="0"/>
              <a:t> </a:t>
            </a:r>
            <a:r>
              <a:rPr lang="fr-BE" sz="2000" b="1" dirty="0" err="1"/>
              <a:t>is</a:t>
            </a:r>
            <a:r>
              <a:rPr lang="fr-BE" sz="2000" b="1" dirty="0"/>
              <a:t> </a:t>
            </a:r>
            <a:r>
              <a:rPr lang="fr-BE" sz="2000" b="1" dirty="0" err="1"/>
              <a:t>noodzakelijk</a:t>
            </a:r>
            <a:r>
              <a:rPr lang="fr-BE" sz="2000" b="1" dirty="0"/>
              <a:t> (online </a:t>
            </a:r>
            <a:r>
              <a:rPr lang="fr-BE" sz="2000" b="1" dirty="0" err="1"/>
              <a:t>aanvraag</a:t>
            </a:r>
            <a:r>
              <a:rPr lang="fr-FR" sz="2000" b="1" dirty="0"/>
              <a:t>)</a:t>
            </a:r>
            <a:endParaRPr lang="fr-BE" sz="2000" b="1" dirty="0"/>
          </a:p>
          <a:p>
            <a:pPr marL="342900" indent="-342900">
              <a:buFontTx/>
              <a:buChar char="-"/>
            </a:pPr>
            <a:r>
              <a:rPr lang="fr-BE" sz="2000" b="1" dirty="0" err="1"/>
              <a:t>Facturatie</a:t>
            </a:r>
            <a:r>
              <a:rPr lang="fr-BE" sz="2000" b="1" dirty="0"/>
              <a:t> </a:t>
            </a:r>
            <a:r>
              <a:rPr lang="fr-BE" sz="2000" b="1" dirty="0" err="1"/>
              <a:t>naar</a:t>
            </a:r>
            <a:r>
              <a:rPr lang="fr-BE" sz="2000" b="1" dirty="0"/>
              <a:t> Fedasil</a:t>
            </a:r>
          </a:p>
        </p:txBody>
      </p:sp>
      <p:pic>
        <p:nvPicPr>
          <p:cNvPr id="46" name="Image 20">
            <a:extLst>
              <a:ext uri="{FF2B5EF4-FFF2-40B4-BE49-F238E27FC236}">
                <a16:creationId xmlns:a16="http://schemas.microsoft.com/office/drawing/2014/main" id="{394503FA-2F34-E2C3-960B-7BAEC3C55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4" y="4224189"/>
            <a:ext cx="426740" cy="532895"/>
          </a:xfrm>
          <a:prstGeom prst="rect">
            <a:avLst/>
          </a:prstGeom>
        </p:spPr>
      </p:pic>
      <p:pic>
        <p:nvPicPr>
          <p:cNvPr id="47" name="Image 18" descr="Une image contenant parapluie, accessoire, drapeau&#10;&#10;Description générée automatiquement">
            <a:extLst>
              <a:ext uri="{FF2B5EF4-FFF2-40B4-BE49-F238E27FC236}">
                <a16:creationId xmlns:a16="http://schemas.microsoft.com/office/drawing/2014/main" id="{81FAE918-114F-433F-8F03-52A4F94D3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r="32165" b="15284"/>
          <a:stretch/>
        </p:blipFill>
        <p:spPr>
          <a:xfrm>
            <a:off x="631595" y="4721244"/>
            <a:ext cx="511521" cy="5310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6028D6-BEE2-A601-6CE4-8CB199849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306" y="5408870"/>
            <a:ext cx="842616" cy="8426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57B270F-1955-96A3-06A2-0A928A97D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38" y="2015916"/>
            <a:ext cx="10839627" cy="92667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12BE13D-14F3-40D1-2E46-6A20C590FDC9}"/>
              </a:ext>
            </a:extLst>
          </p:cNvPr>
          <p:cNvSpPr txBox="1"/>
          <p:nvPr/>
        </p:nvSpPr>
        <p:spPr>
          <a:xfrm>
            <a:off x="528138" y="2983883"/>
            <a:ext cx="122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/>
              <a:t>Prestatie met groene code</a:t>
            </a:r>
          </a:p>
          <a:p>
            <a:endParaRPr lang="nl-BE" sz="12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D933EA-01C0-5693-0CAE-9AA938FE2282}"/>
              </a:ext>
            </a:extLst>
          </p:cNvPr>
          <p:cNvSpPr txBox="1"/>
          <p:nvPr/>
        </p:nvSpPr>
        <p:spPr>
          <a:xfrm>
            <a:off x="2292486" y="3021105"/>
            <a:ext cx="1321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/>
              <a:t>VIB zonder </a:t>
            </a:r>
            <a:r>
              <a:rPr lang="nl-BE" sz="1200" b="1" dirty="0" err="1"/>
              <a:t>requi</a:t>
            </a:r>
            <a:endParaRPr lang="nl-BE" sz="12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889152-15DE-E152-7B71-A0374A1B307D}"/>
              </a:ext>
            </a:extLst>
          </p:cNvPr>
          <p:cNvSpPr txBox="1"/>
          <p:nvPr/>
        </p:nvSpPr>
        <p:spPr>
          <a:xfrm>
            <a:off x="4026725" y="2983883"/>
            <a:ext cx="1674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/>
              <a:t>Ziekenhuis/Apotheek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6CDAE8-3FAB-6CE1-8EC3-669A383ADAB7}"/>
              </a:ext>
            </a:extLst>
          </p:cNvPr>
          <p:cNvSpPr txBox="1"/>
          <p:nvPr/>
        </p:nvSpPr>
        <p:spPr>
          <a:xfrm>
            <a:off x="6000174" y="3009450"/>
            <a:ext cx="132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/>
              <a:t>Consultatie rechten VIB via </a:t>
            </a:r>
            <a:r>
              <a:rPr lang="nl-BE" sz="1200" b="1" dirty="0" err="1"/>
              <a:t>MyCareNet</a:t>
            </a:r>
            <a:endParaRPr lang="nl-BE" sz="1200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7965578-2D23-9581-C6E3-7161D61FA447}"/>
              </a:ext>
            </a:extLst>
          </p:cNvPr>
          <p:cNvSpPr txBox="1"/>
          <p:nvPr/>
        </p:nvSpPr>
        <p:spPr>
          <a:xfrm>
            <a:off x="7856531" y="3006293"/>
            <a:ext cx="189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/>
              <a:t>Elektronische facturatie </a:t>
            </a:r>
          </a:p>
          <a:p>
            <a:r>
              <a:rPr lang="nl-BE" sz="1200" b="1" dirty="0"/>
              <a:t>naar HZIV</a:t>
            </a:r>
          </a:p>
          <a:p>
            <a:endParaRPr lang="nl-BE" sz="1200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2BDDE7-0081-B022-B8C9-7A614B5C1250}"/>
              </a:ext>
            </a:extLst>
          </p:cNvPr>
          <p:cNvSpPr txBox="1"/>
          <p:nvPr/>
        </p:nvSpPr>
        <p:spPr>
          <a:xfrm>
            <a:off x="10072104" y="2993569"/>
            <a:ext cx="1295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/>
              <a:t>Betaling van de facturen door HZIV</a:t>
            </a:r>
          </a:p>
          <a:p>
            <a:endParaRPr lang="nl-BE" sz="1200" b="1" dirty="0"/>
          </a:p>
        </p:txBody>
      </p:sp>
    </p:spTree>
    <p:extLst>
      <p:ext uri="{BB962C8B-B14F-4D97-AF65-F5344CB8AC3E}">
        <p14:creationId xmlns:p14="http://schemas.microsoft.com/office/powerpoint/2010/main" val="32832163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1314</Words>
  <Application>Microsoft Office PowerPoint</Application>
  <PresentationFormat>Breedbeeld</PresentationFormat>
  <Paragraphs>222</Paragraphs>
  <Slides>30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Aptos</vt:lpstr>
      <vt:lpstr>Aptos (Hoofdtekst)</vt:lpstr>
      <vt:lpstr>Aptos Display</vt:lpstr>
      <vt:lpstr>Arial</vt:lpstr>
      <vt:lpstr>Calibri</vt:lpstr>
      <vt:lpstr>Raleway ExtraBold</vt:lpstr>
      <vt:lpstr>Raleway Light</vt:lpstr>
      <vt:lpstr>Wingdings</vt:lpstr>
      <vt:lpstr>Thème Office</vt:lpstr>
      <vt:lpstr>Project HZIV4FEDASIL Infosessie maart 2026</vt:lpstr>
      <vt:lpstr>Agenda</vt:lpstr>
      <vt:lpstr> Project « HZIV4FEDASIL »</vt:lpstr>
      <vt:lpstr>Project « HZIV4FEDASIL »</vt:lpstr>
      <vt:lpstr>Project « HZIV4FEDASIL »</vt:lpstr>
      <vt:lpstr>Project « HZIV4FEDASIL »</vt:lpstr>
      <vt:lpstr>Project « HZIV4FEDASIL »</vt:lpstr>
      <vt:lpstr>Project « HZIV4FEDASIL »</vt:lpstr>
      <vt:lpstr>Project « HZIV4FEDASIL »</vt:lpstr>
      <vt:lpstr>PowerPoint-presentatie</vt:lpstr>
      <vt:lpstr>Project « HZIV4FEDASIL »</vt:lpstr>
      <vt:lpstr>Wat als een VIB ingeschreven is bij een andere mutualiteit?   </vt:lpstr>
      <vt:lpstr>Project « HZIV4FEDASIL »</vt:lpstr>
      <vt:lpstr>Project « HZIV4FEDASIL »</vt:lpstr>
      <vt:lpstr> Formulier Mediform </vt:lpstr>
      <vt:lpstr>Formulier « Mediform » </vt:lpstr>
      <vt:lpstr>PowerPoint-presentatie</vt:lpstr>
      <vt:lpstr>PowerPoint-presentatie</vt:lpstr>
      <vt:lpstr>Formulier « Mediform » </vt:lpstr>
      <vt:lpstr>Formulier « Mediform » </vt:lpstr>
      <vt:lpstr>Formulier « Mediform » </vt:lpstr>
      <vt:lpstr>Formulier « Mediform » </vt:lpstr>
      <vt:lpstr> Praktisch </vt:lpstr>
      <vt:lpstr>Project « HZIV4FEDASIL »</vt:lpstr>
      <vt:lpstr>PowerPoint-presentatie</vt:lpstr>
      <vt:lpstr>PowerPoint-presentatie</vt:lpstr>
      <vt:lpstr>Informatie</vt:lpstr>
      <vt:lpstr>Facturatie – buiten scope HZIV4Fedasil</vt:lpstr>
      <vt:lpstr>Praktisch / overgang</vt:lpstr>
      <vt:lpstr>VRAGEN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Aurore Japsenne</dc:creator>
  <cp:lastModifiedBy>Sarah De Laere</cp:lastModifiedBy>
  <cp:revision>6</cp:revision>
  <dcterms:created xsi:type="dcterms:W3CDTF">2025-01-28T13:56:36Z</dcterms:created>
  <dcterms:modified xsi:type="dcterms:W3CDTF">2026-03-24T11:02:13Z</dcterms:modified>
</cp:coreProperties>
</file>